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4"/>
  </p:notesMasterIdLst>
  <p:sldIdLst>
    <p:sldId id="256" r:id="rId2"/>
    <p:sldId id="258" r:id="rId3"/>
    <p:sldId id="489" r:id="rId4"/>
    <p:sldId id="488" r:id="rId5"/>
    <p:sldId id="459" r:id="rId6"/>
    <p:sldId id="493" r:id="rId7"/>
    <p:sldId id="468" r:id="rId8"/>
    <p:sldId id="492" r:id="rId9"/>
    <p:sldId id="484" r:id="rId10"/>
    <p:sldId id="487" r:id="rId11"/>
    <p:sldId id="478" r:id="rId12"/>
    <p:sldId id="450" r:id="rId13"/>
    <p:sldId id="449" r:id="rId14"/>
    <p:sldId id="495" r:id="rId15"/>
    <p:sldId id="462" r:id="rId16"/>
    <p:sldId id="494" r:id="rId17"/>
    <p:sldId id="471" r:id="rId18"/>
    <p:sldId id="451" r:id="rId19"/>
    <p:sldId id="464" r:id="rId20"/>
    <p:sldId id="452" r:id="rId21"/>
    <p:sldId id="472" r:id="rId22"/>
    <p:sldId id="486" r:id="rId23"/>
    <p:sldId id="485" r:id="rId24"/>
    <p:sldId id="482" r:id="rId25"/>
    <p:sldId id="480" r:id="rId26"/>
    <p:sldId id="457" r:id="rId27"/>
    <p:sldId id="497" r:id="rId28"/>
    <p:sldId id="498" r:id="rId29"/>
    <p:sldId id="477" r:id="rId30"/>
    <p:sldId id="476" r:id="rId31"/>
    <p:sldId id="479" r:id="rId32"/>
    <p:sldId id="499" r:id="rId3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Days One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BEDFC1DB-22C7-4350-8D7D-58F9C3C0440C}">
          <p14:sldIdLst>
            <p14:sldId id="256"/>
            <p14:sldId id="258"/>
            <p14:sldId id="489"/>
            <p14:sldId id="488"/>
            <p14:sldId id="459"/>
            <p14:sldId id="493"/>
            <p14:sldId id="468"/>
            <p14:sldId id="492"/>
            <p14:sldId id="484"/>
            <p14:sldId id="487"/>
            <p14:sldId id="478"/>
            <p14:sldId id="450"/>
            <p14:sldId id="449"/>
            <p14:sldId id="495"/>
            <p14:sldId id="462"/>
            <p14:sldId id="494"/>
            <p14:sldId id="471"/>
            <p14:sldId id="451"/>
            <p14:sldId id="464"/>
            <p14:sldId id="452"/>
            <p14:sldId id="472"/>
            <p14:sldId id="486"/>
            <p14:sldId id="485"/>
            <p14:sldId id="482"/>
            <p14:sldId id="480"/>
            <p14:sldId id="457"/>
            <p14:sldId id="497"/>
            <p14:sldId id="498"/>
            <p14:sldId id="477"/>
            <p14:sldId id="476"/>
            <p14:sldId id="479"/>
            <p14:sldId id="4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6AE6F8-536E-4861-2B1C-3C8E18F215CB}" name="SPERANZA RANIERI" initials="SR" userId="S::s.ranieri4@studenti.unisa.it::380a344f-d8d4-4f89-ac4c-c1595c13e44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EA6"/>
    <a:srgbClr val="307EE2"/>
    <a:srgbClr val="FF33CC"/>
    <a:srgbClr val="FFFFFF"/>
    <a:srgbClr val="E8ECF0"/>
    <a:srgbClr val="EBF0F6"/>
    <a:srgbClr val="C5DCFF"/>
    <a:srgbClr val="F8D3AF"/>
    <a:srgbClr val="EAE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5669A8-0598-49FB-A0E0-ED20B5491A72}">
  <a:tblStyle styleId="{375669A8-0598-49FB-A0E0-ED20B5491A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07EA78-D963-48EC-B8DE-7513C9B0CB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5" autoAdjust="0"/>
    <p:restoredTop sz="83585" autoAdjust="0"/>
  </p:normalViewPr>
  <p:slideViewPr>
    <p:cSldViewPr snapToGrid="0">
      <p:cViewPr varScale="1">
        <p:scale>
          <a:sx n="191" d="100"/>
          <a:sy n="191" d="100"/>
        </p:scale>
        <p:origin x="1002" y="1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2.857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0 160,'10'-1,"-1"0,0 0,0-1,0-1,17-6,-16 5,0 0,0 1,0 1,20-3,53-4,-49 4,43 0,117-12,-163 17,-6 2,0-3,0 0,0-1,28-6,-5-2,72-6,-61 8,-32 4,46-1,121-13,-35 1,-88 17,-56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3T18:08:51.458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31,'138'-9,"-108"6,272-1,-160 6,-27-10,-77 3,255 1,-156 7,70 11,-194-14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3T18:08:53.411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16,'54'-14,"190"12,-125 4,34 12,12-3,-150-10,288 3,-161-7,-4 3,-126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3T18:08:59.688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2,'43'0,"25"-1,99 12,-40 5,10-4,-76-7,-1-2,70-5,-20-1,473 3,-571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3T18:09:03.949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2,'100'-2,"106"5,-96 10,29 2,56-2,-169-13,23-1,1 2,64 10,-85-8,-1-1,51-3,-24 0,-43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4.438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37,'25'0,"76"0,108-14,-132 8,130 6,-85 3,-19-1,112-5,-158-5,-38 4,1 1,25 0,343 4,-373-1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5.327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42,'52'-17,"40"13,-63 5,0-3,34-5,-11 1,1 1,-1 3,56 6,-2-2,175-2,-266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6.324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21,'52'-16,"34"11,95 6,-59 2,-106-3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7.700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3,'103'-2,"112"4,-158 7,-38-6,1 0,25 0,996-3,-1026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22:28:38.732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0,'1'2,"0"-1,0 0,0 1,0-1,0 0,0 0,0 0,1 0,-1 0,0 0,1 0,-1 0,1-1,-1 1,1 0,-1-1,3 1,29 10,-7-6,0-2,0 0,1-2,-1-1,30-3,18 1,1760 2,-1693-19,35 20,-161-1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3T21:09:08.350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16,'69'-1,"74"3,-89 4,43 3,-60-8,44 7,-46-4,11 2,-8-1,1-1,-1-2,41-3,-42-4,42-12,-52 10,0 2,0 0,48-1,61-9,-131 15,0 0,1 0,-1 0,0 1,0-1,0 2,0-1,0 0,0 1,0 0,-1 0,9 5,-5-2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3T21:09:10.914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57,'1180'0,"-1060"-17,1 3,-108 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3T21:09:12.720"/>
    </inkml:context>
    <inkml:brush xml:id="br0">
      <inkml:brushProperty name="width" value="0.3" units="cm"/>
      <inkml:brushProperty name="height" value="0.6" units="cm"/>
      <inkml:brushProperty name="color" value="#FF9F8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2,'79'-1,"85"3,-110 4,43 3,69 6,288-15,-318-16,-94 16,2 1,0-2,71-10,-104 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351" name="Google Shape;3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058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68" name="Google Shape;468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2BF2ED76-1F43-5E53-0198-3704835C9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f9e629ec3_0_6:notes">
            <a:extLst>
              <a:ext uri="{FF2B5EF4-FFF2-40B4-BE49-F238E27FC236}">
                <a16:creationId xmlns:a16="http://schemas.microsoft.com/office/drawing/2014/main" id="{798AFD77-EBA1-2CC1-EE61-957D695EE9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68" name="Google Shape;468;g10f9e629ec3_0_6:notes">
            <a:extLst>
              <a:ext uri="{FF2B5EF4-FFF2-40B4-BE49-F238E27FC236}">
                <a16:creationId xmlns:a16="http://schemas.microsoft.com/office/drawing/2014/main" id="{7B295E8A-6CC3-2845-CA1E-4EB03621D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43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16AFEE0E-F3F1-4323-CAA6-A3DC97207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31C355B0-9BD6-847C-9F1C-E5B379E5E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74509F3E-230B-96A1-22AC-87820981D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826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00B9B782-1502-1306-EC2B-A690F861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CA3E39FC-6BD6-F87A-AABC-A4B03F2F8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BDBF50D9-97FB-9EF8-3D0B-477E4D6FF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00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DD706404-1340-19AD-798C-50AE8F9C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67C33203-FE19-474D-7563-59DAF1B6A1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00CBF0C9-EC85-352E-10CF-A9DF66196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326267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>
          <a:extLst>
            <a:ext uri="{FF2B5EF4-FFF2-40B4-BE49-F238E27FC236}">
              <a16:creationId xmlns:a16="http://schemas.microsoft.com/office/drawing/2014/main" id="{6B36D143-C313-8D9F-7E99-75AFE344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58269c9b_0_103:notes">
            <a:extLst>
              <a:ext uri="{FF2B5EF4-FFF2-40B4-BE49-F238E27FC236}">
                <a16:creationId xmlns:a16="http://schemas.microsoft.com/office/drawing/2014/main" id="{E78B9A83-66A6-32B0-272E-10744E5AFF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544" name="Google Shape;544;g21258269c9b_0_103:notes">
            <a:extLst>
              <a:ext uri="{FF2B5EF4-FFF2-40B4-BE49-F238E27FC236}">
                <a16:creationId xmlns:a16="http://schemas.microsoft.com/office/drawing/2014/main" id="{85D20589-C046-A4E6-035A-FC9460373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76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3D845032-642B-549B-7049-7D25702D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f9e629ec3_0_6:notes">
            <a:extLst>
              <a:ext uri="{FF2B5EF4-FFF2-40B4-BE49-F238E27FC236}">
                <a16:creationId xmlns:a16="http://schemas.microsoft.com/office/drawing/2014/main" id="{5EF85C04-E084-0F05-1231-28633FD31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it-IT"/>
          </a:p>
        </p:txBody>
      </p:sp>
      <p:sp>
        <p:nvSpPr>
          <p:cNvPr id="468" name="Google Shape;468;g10f9e629ec3_0_6:notes">
            <a:extLst>
              <a:ext uri="{FF2B5EF4-FFF2-40B4-BE49-F238E27FC236}">
                <a16:creationId xmlns:a16="http://schemas.microsoft.com/office/drawing/2014/main" id="{C5A19BE6-FB94-C808-FF9F-997800F7E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45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153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6650" y="3853425"/>
            <a:ext cx="9229500" cy="1333500"/>
          </a:xfrm>
          <a:prstGeom prst="rect">
            <a:avLst/>
          </a:prstGeom>
          <a:solidFill>
            <a:srgbClr val="A5B7C5">
              <a:alpha val="25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/>
          <p:nvPr/>
        </p:nvSpPr>
        <p:spPr>
          <a:xfrm rot="10800000">
            <a:off x="0" y="1095750"/>
            <a:ext cx="176100" cy="16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2825" y="970975"/>
            <a:ext cx="4923600" cy="15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 b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2825" y="2448225"/>
            <a:ext cx="4923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4811813" y="2544326"/>
            <a:ext cx="27996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532587" y="2544326"/>
            <a:ext cx="27996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532587" y="2067900"/>
            <a:ext cx="2799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811813" y="2067900"/>
            <a:ext cx="2799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flipH="1">
            <a:off x="0" y="4608850"/>
            <a:ext cx="9144000" cy="578100"/>
          </a:xfrm>
          <a:prstGeom prst="rect">
            <a:avLst/>
          </a:prstGeom>
          <a:solidFill>
            <a:srgbClr val="A5B7C5">
              <a:alpha val="25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0" y="0"/>
            <a:ext cx="176100" cy="14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/>
          <p:nvPr/>
        </p:nvSpPr>
        <p:spPr>
          <a:xfrm flipH="1">
            <a:off x="8203200" y="50"/>
            <a:ext cx="940800" cy="5143500"/>
          </a:xfrm>
          <a:prstGeom prst="rect">
            <a:avLst/>
          </a:prstGeom>
          <a:solidFill>
            <a:srgbClr val="A5B7C5">
              <a:alpha val="25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48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" hasCustomPrompt="1"/>
          </p:nvPr>
        </p:nvSpPr>
        <p:spPr>
          <a:xfrm>
            <a:off x="943228" y="1589880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3" hasCustomPrompt="1"/>
          </p:nvPr>
        </p:nvSpPr>
        <p:spPr>
          <a:xfrm>
            <a:off x="4612897" y="1589880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4" hasCustomPrompt="1"/>
          </p:nvPr>
        </p:nvSpPr>
        <p:spPr>
          <a:xfrm>
            <a:off x="943228" y="2432657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5" hasCustomPrompt="1"/>
          </p:nvPr>
        </p:nvSpPr>
        <p:spPr>
          <a:xfrm>
            <a:off x="4612897" y="2432657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6" hasCustomPrompt="1"/>
          </p:nvPr>
        </p:nvSpPr>
        <p:spPr>
          <a:xfrm>
            <a:off x="943228" y="3275434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7" hasCustomPrompt="1"/>
          </p:nvPr>
        </p:nvSpPr>
        <p:spPr>
          <a:xfrm>
            <a:off x="4612897" y="3275434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ptos" panose="020B00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1800338" y="1589730"/>
            <a:ext cx="24510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8"/>
          </p:nvPr>
        </p:nvSpPr>
        <p:spPr>
          <a:xfrm>
            <a:off x="1800348" y="2432507"/>
            <a:ext cx="24510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9"/>
          </p:nvPr>
        </p:nvSpPr>
        <p:spPr>
          <a:xfrm>
            <a:off x="1800334" y="3275284"/>
            <a:ext cx="24510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3"/>
          </p:nvPr>
        </p:nvSpPr>
        <p:spPr>
          <a:xfrm>
            <a:off x="5473909" y="1589880"/>
            <a:ext cx="24510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4"/>
          </p:nvPr>
        </p:nvSpPr>
        <p:spPr>
          <a:xfrm>
            <a:off x="5473909" y="2432657"/>
            <a:ext cx="24510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5"/>
          </p:nvPr>
        </p:nvSpPr>
        <p:spPr>
          <a:xfrm>
            <a:off x="5473909" y="3275434"/>
            <a:ext cx="24510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1800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ys One"/>
              <a:buNone/>
              <a:defRPr sz="2400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/>
          <p:nvPr/>
        </p:nvSpPr>
        <p:spPr>
          <a:xfrm rot="5400000">
            <a:off x="1286838" y="-1286850"/>
            <a:ext cx="176100" cy="274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" panose="020B0004020202020204" pitchFamily="34" charset="0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53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Aptos" panose="020B00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60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4569ED-51AA-54A7-3BA6-66C32382E40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63" y="4686665"/>
            <a:ext cx="830580" cy="419183"/>
          </a:xfrm>
          <a:prstGeom prst="rect">
            <a:avLst/>
          </a:prstGeom>
        </p:spPr>
      </p:pic>
      <p:pic>
        <p:nvPicPr>
          <p:cNvPr id="8" name="Picture 4" descr="Informazioni su SIUrX">
            <a:extLst>
              <a:ext uri="{FF2B5EF4-FFF2-40B4-BE49-F238E27FC236}">
                <a16:creationId xmlns:a16="http://schemas.microsoft.com/office/drawing/2014/main" id="{82CFE513-ADB2-B44F-3BE6-D854A8F057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7" y="4624293"/>
            <a:ext cx="1874196" cy="50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B50E5-8F4C-3E2D-CC52-A6DE792F23A4}"/>
              </a:ext>
            </a:extLst>
          </p:cNvPr>
          <p:cNvSpPr txBox="1"/>
          <p:nvPr userDrawn="1"/>
        </p:nvSpPr>
        <p:spPr>
          <a:xfrm>
            <a:off x="3070865" y="4719687"/>
            <a:ext cx="277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ptos" panose="020B0004020202020204" pitchFamily="34" charset="0"/>
              </a:rPr>
              <a:t>Speaker</a:t>
            </a:r>
          </a:p>
        </p:txBody>
      </p:sp>
      <p:pic>
        <p:nvPicPr>
          <p:cNvPr id="1026" name="Picture 2" descr="DIEM-Pagine Docenti">
            <a:extLst>
              <a:ext uri="{FF2B5EF4-FFF2-40B4-BE49-F238E27FC236}">
                <a16:creationId xmlns:a16="http://schemas.microsoft.com/office/drawing/2014/main" id="{06D2FBD6-A791-EDC3-A5E2-04B9632C03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45" y="72287"/>
            <a:ext cx="1074230" cy="42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77" r:id="rId3"/>
    <p:sldLayoutId id="214748367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ptos" panose="020B0004020202020204" pitchFamily="34" charset="0"/>
          <a:ea typeface="Aptos" panose="020B00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ptos" panose="020B0004020202020204" pitchFamily="34" charset="0"/>
          <a:ea typeface="Aptos" panose="020B00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67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360.PNG"/><Relationship Id="rId4" Type="http://schemas.openxmlformats.org/officeDocument/2006/relationships/customXml" Target="../ink/ink7.xml"/><Relationship Id="rId9" Type="http://schemas.openxmlformats.org/officeDocument/2006/relationships/image" Target="../media/image3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customXml" Target="../ink/ink11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customXml" Target="../ink/ink13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huggingface.co/spaces/Antuke/FaR-FT-PE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4.xml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customXml" Target="../ink/ink1.xml"/><Relationship Id="rId12" Type="http://schemas.openxmlformats.org/officeDocument/2006/relationships/image" Target="../media/image43.png"/><Relationship Id="rId17" Type="http://schemas.openxmlformats.org/officeDocument/2006/relationships/customXml" Target="../ink/ink6.xml"/><Relationship Id="rId2" Type="http://schemas.openxmlformats.org/officeDocument/2006/relationships/image" Target="../media/image30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customXml" Target="../ink/ink3.xml"/><Relationship Id="rId5" Type="http://schemas.openxmlformats.org/officeDocument/2006/relationships/image" Target="../media/image33.png"/><Relationship Id="rId15" Type="http://schemas.openxmlformats.org/officeDocument/2006/relationships/customXml" Target="../ink/ink5.xml"/><Relationship Id="rId10" Type="http://schemas.openxmlformats.org/officeDocument/2006/relationships/image" Target="../media/image42.png"/><Relationship Id="rId4" Type="http://schemas.openxmlformats.org/officeDocument/2006/relationships/image" Target="../media/image32.svg"/><Relationship Id="rId9" Type="http://schemas.openxmlformats.org/officeDocument/2006/relationships/customXml" Target="../ink/ink2.xml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svg"/><Relationship Id="rId18" Type="http://schemas.openxmlformats.org/officeDocument/2006/relationships/image" Target="../media/image39.png"/><Relationship Id="rId3" Type="http://schemas.openxmlformats.org/officeDocument/2006/relationships/image" Target="../media/image22.svg"/><Relationship Id="rId21" Type="http://schemas.openxmlformats.org/officeDocument/2006/relationships/image" Target="../media/image32.svg"/><Relationship Id="rId7" Type="http://schemas.openxmlformats.org/officeDocument/2006/relationships/image" Target="../media/image18.svg"/><Relationship Id="rId12" Type="http://schemas.openxmlformats.org/officeDocument/2006/relationships/image" Target="../media/image15.png"/><Relationship Id="rId17" Type="http://schemas.openxmlformats.org/officeDocument/2006/relationships/image" Target="../media/image38.svg"/><Relationship Id="rId2" Type="http://schemas.openxmlformats.org/officeDocument/2006/relationships/image" Target="../media/image21.png"/><Relationship Id="rId16" Type="http://schemas.openxmlformats.org/officeDocument/2006/relationships/image" Target="../media/image3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6.svg"/><Relationship Id="rId5" Type="http://schemas.openxmlformats.org/officeDocument/2006/relationships/image" Target="../media/image24.svg"/><Relationship Id="rId15" Type="http://schemas.openxmlformats.org/officeDocument/2006/relationships/image" Target="../media/image14.svg"/><Relationship Id="rId10" Type="http://schemas.openxmlformats.org/officeDocument/2006/relationships/image" Target="../media/image35.png"/><Relationship Id="rId19" Type="http://schemas.openxmlformats.org/officeDocument/2006/relationships/image" Target="../media/image40.svg"/><Relationship Id="rId4" Type="http://schemas.openxmlformats.org/officeDocument/2006/relationships/image" Target="../media/image2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385;p38">
            <a:extLst>
              <a:ext uri="{FF2B5EF4-FFF2-40B4-BE49-F238E27FC236}">
                <a16:creationId xmlns:a16="http://schemas.microsoft.com/office/drawing/2014/main" id="{642268F5-03E4-77E3-3BE2-A3378697C0BB}"/>
              </a:ext>
            </a:extLst>
          </p:cNvPr>
          <p:cNvSpPr/>
          <p:nvPr/>
        </p:nvSpPr>
        <p:spPr>
          <a:xfrm>
            <a:off x="4791429" y="0"/>
            <a:ext cx="1270200" cy="12702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1"/>
          <p:cNvSpPr txBox="1">
            <a:spLocks noGrp="1"/>
          </p:cNvSpPr>
          <p:nvPr>
            <p:ph type="ctrTitle"/>
          </p:nvPr>
        </p:nvSpPr>
        <p:spPr>
          <a:xfrm>
            <a:off x="642824" y="970975"/>
            <a:ext cx="5364685" cy="15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000" b="1" dirty="0" err="1"/>
              <a:t>Adapting</a:t>
            </a:r>
            <a:r>
              <a:rPr lang="it-IT" sz="2000" b="1" dirty="0"/>
              <a:t> Vision Language Models</a:t>
            </a:r>
            <a:br>
              <a:rPr lang="it-IT" sz="2000" b="1" dirty="0"/>
            </a:br>
            <a:r>
              <a:rPr lang="it-IT" sz="2000" b="1" dirty="0"/>
              <a:t>via </a:t>
            </a:r>
            <a:r>
              <a:rPr lang="it-IT" sz="2000" b="1" dirty="0" err="1"/>
              <a:t>parameter-efficient</a:t>
            </a:r>
            <a:r>
              <a:rPr lang="it-IT" sz="2000" b="1" dirty="0"/>
              <a:t> fine-tuning for</a:t>
            </a:r>
            <a:br>
              <a:rPr lang="it-IT" sz="2000" b="1" dirty="0"/>
            </a:br>
            <a:r>
              <a:rPr lang="en-US" sz="2000" b="1" dirty="0"/>
              <a:t>Multitask Classification of Age, Gender, and Emotion</a:t>
            </a:r>
            <a:endParaRPr sz="2000" b="1" dirty="0"/>
          </a:p>
        </p:txBody>
      </p:sp>
      <p:grpSp>
        <p:nvGrpSpPr>
          <p:cNvPr id="4" name="Google Shape;302;p38">
            <a:extLst>
              <a:ext uri="{FF2B5EF4-FFF2-40B4-BE49-F238E27FC236}">
                <a16:creationId xmlns:a16="http://schemas.microsoft.com/office/drawing/2014/main" id="{83E7724E-6589-5FD0-8C8E-6610BBA58B16}"/>
              </a:ext>
            </a:extLst>
          </p:cNvPr>
          <p:cNvGrpSpPr/>
          <p:nvPr/>
        </p:nvGrpSpPr>
        <p:grpSpPr>
          <a:xfrm rot="14782730">
            <a:off x="6003259" y="-545193"/>
            <a:ext cx="3692970" cy="3912200"/>
            <a:chOff x="411650" y="2156650"/>
            <a:chExt cx="2413075" cy="2556325"/>
          </a:xfrm>
        </p:grpSpPr>
        <p:sp>
          <p:nvSpPr>
            <p:cNvPr id="5" name="Google Shape;303;p38">
              <a:extLst>
                <a:ext uri="{FF2B5EF4-FFF2-40B4-BE49-F238E27FC236}">
                  <a16:creationId xmlns:a16="http://schemas.microsoft.com/office/drawing/2014/main" id="{121BDEC6-7A8B-CEA9-AAC7-4F8A12910527}"/>
                </a:ext>
              </a:extLst>
            </p:cNvPr>
            <p:cNvSpPr/>
            <p:nvPr/>
          </p:nvSpPr>
          <p:spPr>
            <a:xfrm>
              <a:off x="1503675" y="2736975"/>
              <a:ext cx="253225" cy="253225"/>
            </a:xfrm>
            <a:custGeom>
              <a:avLst/>
              <a:gdLst/>
              <a:ahLst/>
              <a:cxnLst/>
              <a:rect l="l" t="t" r="r" b="b"/>
              <a:pathLst>
                <a:path w="10129" h="10129" extrusionOk="0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4;p38">
              <a:extLst>
                <a:ext uri="{FF2B5EF4-FFF2-40B4-BE49-F238E27FC236}">
                  <a16:creationId xmlns:a16="http://schemas.microsoft.com/office/drawing/2014/main" id="{6A99078B-4033-7759-372F-5AE847ECF248}"/>
                </a:ext>
              </a:extLst>
            </p:cNvPr>
            <p:cNvSpPr/>
            <p:nvPr/>
          </p:nvSpPr>
          <p:spPr>
            <a:xfrm>
              <a:off x="1984225" y="2412200"/>
              <a:ext cx="123325" cy="123350"/>
            </a:xfrm>
            <a:custGeom>
              <a:avLst/>
              <a:gdLst/>
              <a:ahLst/>
              <a:cxnLst/>
              <a:rect l="l" t="t" r="r" b="b"/>
              <a:pathLst>
                <a:path w="4933" h="4934" extrusionOk="0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;p38">
              <a:extLst>
                <a:ext uri="{FF2B5EF4-FFF2-40B4-BE49-F238E27FC236}">
                  <a16:creationId xmlns:a16="http://schemas.microsoft.com/office/drawing/2014/main" id="{2E58CD31-BD16-7456-CE82-5C654B41A743}"/>
                </a:ext>
              </a:extLst>
            </p:cNvPr>
            <p:cNvSpPr/>
            <p:nvPr/>
          </p:nvSpPr>
          <p:spPr>
            <a:xfrm>
              <a:off x="2395250" y="21996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4953" h="4953" extrusionOk="0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6;p38">
              <a:extLst>
                <a:ext uri="{FF2B5EF4-FFF2-40B4-BE49-F238E27FC236}">
                  <a16:creationId xmlns:a16="http://schemas.microsoft.com/office/drawing/2014/main" id="{832BE2FC-2553-0317-FD36-B454F0787ABC}"/>
                </a:ext>
              </a:extLst>
            </p:cNvPr>
            <p:cNvSpPr/>
            <p:nvPr/>
          </p:nvSpPr>
          <p:spPr>
            <a:xfrm>
              <a:off x="2580975" y="3149000"/>
              <a:ext cx="109625" cy="109650"/>
            </a:xfrm>
            <a:custGeom>
              <a:avLst/>
              <a:gdLst/>
              <a:ahLst/>
              <a:cxnLst/>
              <a:rect l="l" t="t" r="r" b="b"/>
              <a:pathLst>
                <a:path w="4385" h="4386" extrusionOk="0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7;p38">
              <a:extLst>
                <a:ext uri="{FF2B5EF4-FFF2-40B4-BE49-F238E27FC236}">
                  <a16:creationId xmlns:a16="http://schemas.microsoft.com/office/drawing/2014/main" id="{71D284A8-9F9F-E3B5-92C6-5AF8EB417FE3}"/>
                </a:ext>
              </a:extLst>
            </p:cNvPr>
            <p:cNvSpPr/>
            <p:nvPr/>
          </p:nvSpPr>
          <p:spPr>
            <a:xfrm>
              <a:off x="2544425" y="3129725"/>
              <a:ext cx="115725" cy="121300"/>
            </a:xfrm>
            <a:custGeom>
              <a:avLst/>
              <a:gdLst/>
              <a:ahLst/>
              <a:cxnLst/>
              <a:rect l="l" t="t" r="r" b="b"/>
              <a:pathLst>
                <a:path w="4629" h="4852" extrusionOk="0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8;p38">
              <a:extLst>
                <a:ext uri="{FF2B5EF4-FFF2-40B4-BE49-F238E27FC236}">
                  <a16:creationId xmlns:a16="http://schemas.microsoft.com/office/drawing/2014/main" id="{693A09D4-7640-AB4D-8C4A-EC05C357FC42}"/>
                </a:ext>
              </a:extLst>
            </p:cNvPr>
            <p:cNvSpPr/>
            <p:nvPr/>
          </p:nvSpPr>
          <p:spPr>
            <a:xfrm>
              <a:off x="2480500" y="2812575"/>
              <a:ext cx="67500" cy="114200"/>
            </a:xfrm>
            <a:custGeom>
              <a:avLst/>
              <a:gdLst/>
              <a:ahLst/>
              <a:cxnLst/>
              <a:rect l="l" t="t" r="r" b="b"/>
              <a:pathLst>
                <a:path w="2700" h="4568" extrusionOk="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9;p38">
              <a:extLst>
                <a:ext uri="{FF2B5EF4-FFF2-40B4-BE49-F238E27FC236}">
                  <a16:creationId xmlns:a16="http://schemas.microsoft.com/office/drawing/2014/main" id="{72DE77DD-3515-1545-A4EC-6BF3DF14ADFB}"/>
                </a:ext>
              </a:extLst>
            </p:cNvPr>
            <p:cNvSpPr/>
            <p:nvPr/>
          </p:nvSpPr>
          <p:spPr>
            <a:xfrm>
              <a:off x="2403350" y="2218375"/>
              <a:ext cx="143650" cy="198925"/>
            </a:xfrm>
            <a:custGeom>
              <a:avLst/>
              <a:gdLst/>
              <a:ahLst/>
              <a:cxnLst/>
              <a:rect l="l" t="t" r="r" b="b"/>
              <a:pathLst>
                <a:path w="5746" h="7957" extrusionOk="0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0;p38">
              <a:extLst>
                <a:ext uri="{FF2B5EF4-FFF2-40B4-BE49-F238E27FC236}">
                  <a16:creationId xmlns:a16="http://schemas.microsoft.com/office/drawing/2014/main" id="{725DFB92-990E-F9A7-D367-DEC90C071CA7}"/>
                </a:ext>
              </a:extLst>
            </p:cNvPr>
            <p:cNvSpPr/>
            <p:nvPr/>
          </p:nvSpPr>
          <p:spPr>
            <a:xfrm>
              <a:off x="1996900" y="2436050"/>
              <a:ext cx="212125" cy="222300"/>
            </a:xfrm>
            <a:custGeom>
              <a:avLst/>
              <a:gdLst/>
              <a:ahLst/>
              <a:cxnLst/>
              <a:rect l="l" t="t" r="r" b="b"/>
              <a:pathLst>
                <a:path w="8485" h="8892" extrusionOk="0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1;p38">
              <a:extLst>
                <a:ext uri="{FF2B5EF4-FFF2-40B4-BE49-F238E27FC236}">
                  <a16:creationId xmlns:a16="http://schemas.microsoft.com/office/drawing/2014/main" id="{DE30FDDB-D73E-614E-19D6-4DB263CCCD3F}"/>
                </a:ext>
              </a:extLst>
            </p:cNvPr>
            <p:cNvSpPr/>
            <p:nvPr/>
          </p:nvSpPr>
          <p:spPr>
            <a:xfrm>
              <a:off x="1012475" y="3482900"/>
              <a:ext cx="399875" cy="387200"/>
            </a:xfrm>
            <a:custGeom>
              <a:avLst/>
              <a:gdLst/>
              <a:ahLst/>
              <a:cxnLst/>
              <a:rect l="l" t="t" r="r" b="b"/>
              <a:pathLst>
                <a:path w="15995" h="15488" extrusionOk="0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2;p38">
              <a:extLst>
                <a:ext uri="{FF2B5EF4-FFF2-40B4-BE49-F238E27FC236}">
                  <a16:creationId xmlns:a16="http://schemas.microsoft.com/office/drawing/2014/main" id="{64EBABF1-9828-B793-39AA-1CD0B40A4BEB}"/>
                </a:ext>
              </a:extLst>
            </p:cNvPr>
            <p:cNvSpPr/>
            <p:nvPr/>
          </p:nvSpPr>
          <p:spPr>
            <a:xfrm>
              <a:off x="1875125" y="2834400"/>
              <a:ext cx="613000" cy="789675"/>
            </a:xfrm>
            <a:custGeom>
              <a:avLst/>
              <a:gdLst/>
              <a:ahLst/>
              <a:cxnLst/>
              <a:rect l="l" t="t" r="r" b="b"/>
              <a:pathLst>
                <a:path w="24520" h="31587" extrusionOk="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3;p38">
              <a:extLst>
                <a:ext uri="{FF2B5EF4-FFF2-40B4-BE49-F238E27FC236}">
                  <a16:creationId xmlns:a16="http://schemas.microsoft.com/office/drawing/2014/main" id="{DBE3A7DE-1025-CC89-AA26-A88AD7B5DEB5}"/>
                </a:ext>
              </a:extLst>
            </p:cNvPr>
            <p:cNvSpPr/>
            <p:nvPr/>
          </p:nvSpPr>
          <p:spPr>
            <a:xfrm>
              <a:off x="2149650" y="3482900"/>
              <a:ext cx="165450" cy="139575"/>
            </a:xfrm>
            <a:custGeom>
              <a:avLst/>
              <a:gdLst/>
              <a:ahLst/>
              <a:cxnLst/>
              <a:rect l="l" t="t" r="r" b="b"/>
              <a:pathLst>
                <a:path w="6618" h="5583" extrusionOk="0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;p38">
              <a:extLst>
                <a:ext uri="{FF2B5EF4-FFF2-40B4-BE49-F238E27FC236}">
                  <a16:creationId xmlns:a16="http://schemas.microsoft.com/office/drawing/2014/main" id="{3AD6BD79-6226-5E72-F464-FDC6243C1966}"/>
                </a:ext>
              </a:extLst>
            </p:cNvPr>
            <p:cNvSpPr/>
            <p:nvPr/>
          </p:nvSpPr>
          <p:spPr>
            <a:xfrm>
              <a:off x="2085200" y="2710575"/>
              <a:ext cx="78175" cy="234475"/>
            </a:xfrm>
            <a:custGeom>
              <a:avLst/>
              <a:gdLst/>
              <a:ahLst/>
              <a:cxnLst/>
              <a:rect l="l" t="t" r="r" b="b"/>
              <a:pathLst>
                <a:path w="3127" h="9379" extrusionOk="0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5;p38">
              <a:extLst>
                <a:ext uri="{FF2B5EF4-FFF2-40B4-BE49-F238E27FC236}">
                  <a16:creationId xmlns:a16="http://schemas.microsoft.com/office/drawing/2014/main" id="{F239C4CA-461B-CE5A-F601-626FF1907405}"/>
                </a:ext>
              </a:extLst>
            </p:cNvPr>
            <p:cNvSpPr/>
            <p:nvPr/>
          </p:nvSpPr>
          <p:spPr>
            <a:xfrm>
              <a:off x="2274225" y="3170325"/>
              <a:ext cx="378825" cy="364075"/>
            </a:xfrm>
            <a:custGeom>
              <a:avLst/>
              <a:gdLst/>
              <a:ahLst/>
              <a:cxnLst/>
              <a:rect l="l" t="t" r="r" b="b"/>
              <a:pathLst>
                <a:path w="15153" h="14563" extrusionOk="0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6;p38">
              <a:extLst>
                <a:ext uri="{FF2B5EF4-FFF2-40B4-BE49-F238E27FC236}">
                  <a16:creationId xmlns:a16="http://schemas.microsoft.com/office/drawing/2014/main" id="{BDAB7345-BDBA-1894-E901-0AF570086ABE}"/>
                </a:ext>
              </a:extLst>
            </p:cNvPr>
            <p:cNvSpPr/>
            <p:nvPr/>
          </p:nvSpPr>
          <p:spPr>
            <a:xfrm>
              <a:off x="2448525" y="2879050"/>
              <a:ext cx="225825" cy="307025"/>
            </a:xfrm>
            <a:custGeom>
              <a:avLst/>
              <a:gdLst/>
              <a:ahLst/>
              <a:cxnLst/>
              <a:rect l="l" t="t" r="r" b="b"/>
              <a:pathLst>
                <a:path w="9033" h="12281" extrusionOk="0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7;p38">
              <a:extLst>
                <a:ext uri="{FF2B5EF4-FFF2-40B4-BE49-F238E27FC236}">
                  <a16:creationId xmlns:a16="http://schemas.microsoft.com/office/drawing/2014/main" id="{169E6529-CFC7-D3D1-AE21-E91B77D1ECB9}"/>
                </a:ext>
              </a:extLst>
            </p:cNvPr>
            <p:cNvSpPr/>
            <p:nvPr/>
          </p:nvSpPr>
          <p:spPr>
            <a:xfrm>
              <a:off x="2569800" y="2920150"/>
              <a:ext cx="104550" cy="250200"/>
            </a:xfrm>
            <a:custGeom>
              <a:avLst/>
              <a:gdLst/>
              <a:ahLst/>
              <a:cxnLst/>
              <a:rect l="l" t="t" r="r" b="b"/>
              <a:pathLst>
                <a:path w="4182" h="10008" extrusionOk="0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8;p38">
              <a:extLst>
                <a:ext uri="{FF2B5EF4-FFF2-40B4-BE49-F238E27FC236}">
                  <a16:creationId xmlns:a16="http://schemas.microsoft.com/office/drawing/2014/main" id="{8C2F34D2-418C-D2F2-F18D-B2C1D20BCC8D}"/>
                </a:ext>
              </a:extLst>
            </p:cNvPr>
            <p:cNvSpPr/>
            <p:nvPr/>
          </p:nvSpPr>
          <p:spPr>
            <a:xfrm>
              <a:off x="2409950" y="2812575"/>
              <a:ext cx="168000" cy="168000"/>
            </a:xfrm>
            <a:custGeom>
              <a:avLst/>
              <a:gdLst/>
              <a:ahLst/>
              <a:cxnLst/>
              <a:rect l="l" t="t" r="r" b="b"/>
              <a:pathLst>
                <a:path w="6720" h="6720" extrusionOk="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9;p38">
              <a:extLst>
                <a:ext uri="{FF2B5EF4-FFF2-40B4-BE49-F238E27FC236}">
                  <a16:creationId xmlns:a16="http://schemas.microsoft.com/office/drawing/2014/main" id="{EBAEECAB-6852-D3CD-C2F0-5D83FB23900E}"/>
                </a:ext>
              </a:extLst>
            </p:cNvPr>
            <p:cNvSpPr/>
            <p:nvPr/>
          </p:nvSpPr>
          <p:spPr>
            <a:xfrm>
              <a:off x="2491150" y="2812575"/>
              <a:ext cx="86800" cy="122325"/>
            </a:xfrm>
            <a:custGeom>
              <a:avLst/>
              <a:gdLst/>
              <a:ahLst/>
              <a:cxnLst/>
              <a:rect l="l" t="t" r="r" b="b"/>
              <a:pathLst>
                <a:path w="3472" h="4893" extrusionOk="0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0;p38">
              <a:extLst>
                <a:ext uri="{FF2B5EF4-FFF2-40B4-BE49-F238E27FC236}">
                  <a16:creationId xmlns:a16="http://schemas.microsoft.com/office/drawing/2014/main" id="{9EACF4FF-3A8B-3DBA-9D5F-4C0B139B307A}"/>
                </a:ext>
              </a:extLst>
            </p:cNvPr>
            <p:cNvSpPr/>
            <p:nvPr/>
          </p:nvSpPr>
          <p:spPr>
            <a:xfrm>
              <a:off x="2468825" y="3032800"/>
              <a:ext cx="112175" cy="124875"/>
            </a:xfrm>
            <a:custGeom>
              <a:avLst/>
              <a:gdLst/>
              <a:ahLst/>
              <a:cxnLst/>
              <a:rect l="l" t="t" r="r" b="b"/>
              <a:pathLst>
                <a:path w="4487" h="4995" extrusionOk="0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1;p38">
              <a:extLst>
                <a:ext uri="{FF2B5EF4-FFF2-40B4-BE49-F238E27FC236}">
                  <a16:creationId xmlns:a16="http://schemas.microsoft.com/office/drawing/2014/main" id="{4B1CC7D7-C14A-508C-9D89-6AEDEBCEAF53}"/>
                </a:ext>
              </a:extLst>
            </p:cNvPr>
            <p:cNvSpPr/>
            <p:nvPr/>
          </p:nvSpPr>
          <p:spPr>
            <a:xfrm>
              <a:off x="2241375" y="3068325"/>
              <a:ext cx="320675" cy="284350"/>
            </a:xfrm>
            <a:custGeom>
              <a:avLst/>
              <a:gdLst/>
              <a:ahLst/>
              <a:cxnLst/>
              <a:rect l="l" t="t" r="r" b="b"/>
              <a:pathLst>
                <a:path w="12827" h="11374" extrusionOk="0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2;p38">
              <a:extLst>
                <a:ext uri="{FF2B5EF4-FFF2-40B4-BE49-F238E27FC236}">
                  <a16:creationId xmlns:a16="http://schemas.microsoft.com/office/drawing/2014/main" id="{53C36D45-153F-A2C5-0336-32C031E4D541}"/>
                </a:ext>
              </a:extLst>
            </p:cNvPr>
            <p:cNvSpPr/>
            <p:nvPr/>
          </p:nvSpPr>
          <p:spPr>
            <a:xfrm>
              <a:off x="2127325" y="3042950"/>
              <a:ext cx="143625" cy="232950"/>
            </a:xfrm>
            <a:custGeom>
              <a:avLst/>
              <a:gdLst/>
              <a:ahLst/>
              <a:cxnLst/>
              <a:rect l="l" t="t" r="r" b="b"/>
              <a:pathLst>
                <a:path w="5745" h="9318" extrusionOk="0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3;p38">
              <a:extLst>
                <a:ext uri="{FF2B5EF4-FFF2-40B4-BE49-F238E27FC236}">
                  <a16:creationId xmlns:a16="http://schemas.microsoft.com/office/drawing/2014/main" id="{E3A76069-6300-6CA7-C0C7-5D1623973747}"/>
                </a:ext>
              </a:extLst>
            </p:cNvPr>
            <p:cNvSpPr/>
            <p:nvPr/>
          </p:nvSpPr>
          <p:spPr>
            <a:xfrm>
              <a:off x="2457150" y="2908475"/>
              <a:ext cx="146675" cy="203000"/>
            </a:xfrm>
            <a:custGeom>
              <a:avLst/>
              <a:gdLst/>
              <a:ahLst/>
              <a:cxnLst/>
              <a:rect l="l" t="t" r="r" b="b"/>
              <a:pathLst>
                <a:path w="5867" h="8120" extrusionOk="0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4;p38">
              <a:extLst>
                <a:ext uri="{FF2B5EF4-FFF2-40B4-BE49-F238E27FC236}">
                  <a16:creationId xmlns:a16="http://schemas.microsoft.com/office/drawing/2014/main" id="{ED32AB49-3DAC-1260-AE4B-0DD245488BBF}"/>
                </a:ext>
              </a:extLst>
            </p:cNvPr>
            <p:cNvSpPr/>
            <p:nvPr/>
          </p:nvSpPr>
          <p:spPr>
            <a:xfrm>
              <a:off x="2103975" y="2658325"/>
              <a:ext cx="396850" cy="351675"/>
            </a:xfrm>
            <a:custGeom>
              <a:avLst/>
              <a:gdLst/>
              <a:ahLst/>
              <a:cxnLst/>
              <a:rect l="l" t="t" r="r" b="b"/>
              <a:pathLst>
                <a:path w="15874" h="14067" extrusionOk="0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5;p38">
              <a:extLst>
                <a:ext uri="{FF2B5EF4-FFF2-40B4-BE49-F238E27FC236}">
                  <a16:creationId xmlns:a16="http://schemas.microsoft.com/office/drawing/2014/main" id="{B4070B9A-0BEB-3C5F-41A2-71F40DB96506}"/>
                </a:ext>
              </a:extLst>
            </p:cNvPr>
            <p:cNvSpPr/>
            <p:nvPr/>
          </p:nvSpPr>
          <p:spPr>
            <a:xfrm>
              <a:off x="2103975" y="2658325"/>
              <a:ext cx="396850" cy="231925"/>
            </a:xfrm>
            <a:custGeom>
              <a:avLst/>
              <a:gdLst/>
              <a:ahLst/>
              <a:cxnLst/>
              <a:rect l="l" t="t" r="r" b="b"/>
              <a:pathLst>
                <a:path w="15874" h="9277" extrusionOk="0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6;p38">
              <a:extLst>
                <a:ext uri="{FF2B5EF4-FFF2-40B4-BE49-F238E27FC236}">
                  <a16:creationId xmlns:a16="http://schemas.microsoft.com/office/drawing/2014/main" id="{9B8FE50D-5250-075A-48BC-27602743D9DE}"/>
                </a:ext>
              </a:extLst>
            </p:cNvPr>
            <p:cNvSpPr/>
            <p:nvPr/>
          </p:nvSpPr>
          <p:spPr>
            <a:xfrm>
              <a:off x="2128325" y="2827800"/>
              <a:ext cx="303475" cy="182200"/>
            </a:xfrm>
            <a:custGeom>
              <a:avLst/>
              <a:gdLst/>
              <a:ahLst/>
              <a:cxnLst/>
              <a:rect l="l" t="t" r="r" b="b"/>
              <a:pathLst>
                <a:path w="12139" h="7288" extrusionOk="0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;p38">
              <a:extLst>
                <a:ext uri="{FF2B5EF4-FFF2-40B4-BE49-F238E27FC236}">
                  <a16:creationId xmlns:a16="http://schemas.microsoft.com/office/drawing/2014/main" id="{DB9F2B71-C74C-31AD-3871-419E62E572DE}"/>
                </a:ext>
              </a:extLst>
            </p:cNvPr>
            <p:cNvSpPr/>
            <p:nvPr/>
          </p:nvSpPr>
          <p:spPr>
            <a:xfrm>
              <a:off x="1742675" y="2677100"/>
              <a:ext cx="369950" cy="586100"/>
            </a:xfrm>
            <a:custGeom>
              <a:avLst/>
              <a:gdLst/>
              <a:ahLst/>
              <a:cxnLst/>
              <a:rect l="l" t="t" r="r" b="b"/>
              <a:pathLst>
                <a:path w="14798" h="23444" extrusionOk="0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;p38">
              <a:extLst>
                <a:ext uri="{FF2B5EF4-FFF2-40B4-BE49-F238E27FC236}">
                  <a16:creationId xmlns:a16="http://schemas.microsoft.com/office/drawing/2014/main" id="{564E761E-6221-C4A9-7C80-CAD939BEE77B}"/>
                </a:ext>
              </a:extLst>
            </p:cNvPr>
            <p:cNvSpPr/>
            <p:nvPr/>
          </p:nvSpPr>
          <p:spPr>
            <a:xfrm>
              <a:off x="1803050" y="2812575"/>
              <a:ext cx="308550" cy="450625"/>
            </a:xfrm>
            <a:custGeom>
              <a:avLst/>
              <a:gdLst/>
              <a:ahLst/>
              <a:cxnLst/>
              <a:rect l="l" t="t" r="r" b="b"/>
              <a:pathLst>
                <a:path w="12342" h="18025" extrusionOk="0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9;p38">
              <a:extLst>
                <a:ext uri="{FF2B5EF4-FFF2-40B4-BE49-F238E27FC236}">
                  <a16:creationId xmlns:a16="http://schemas.microsoft.com/office/drawing/2014/main" id="{4840E902-D84A-0807-BD33-DCDF8ADAF424}"/>
                </a:ext>
              </a:extLst>
            </p:cNvPr>
            <p:cNvSpPr/>
            <p:nvPr/>
          </p:nvSpPr>
          <p:spPr>
            <a:xfrm>
              <a:off x="1609225" y="2745100"/>
              <a:ext cx="220750" cy="260850"/>
            </a:xfrm>
            <a:custGeom>
              <a:avLst/>
              <a:gdLst/>
              <a:ahLst/>
              <a:cxnLst/>
              <a:rect l="l" t="t" r="r" b="b"/>
              <a:pathLst>
                <a:path w="8830" h="10434" extrusionOk="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0;p38">
              <a:extLst>
                <a:ext uri="{FF2B5EF4-FFF2-40B4-BE49-F238E27FC236}">
                  <a16:creationId xmlns:a16="http://schemas.microsoft.com/office/drawing/2014/main" id="{B00F9BED-B734-0549-7F38-1BC737E26B48}"/>
                </a:ext>
              </a:extLst>
            </p:cNvPr>
            <p:cNvSpPr/>
            <p:nvPr/>
          </p:nvSpPr>
          <p:spPr>
            <a:xfrm>
              <a:off x="411650" y="3545825"/>
              <a:ext cx="987000" cy="1167150"/>
            </a:xfrm>
            <a:custGeom>
              <a:avLst/>
              <a:gdLst/>
              <a:ahLst/>
              <a:cxnLst/>
              <a:rect l="l" t="t" r="r" b="b"/>
              <a:pathLst>
                <a:path w="39480" h="46686" extrusionOk="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1;p38">
              <a:extLst>
                <a:ext uri="{FF2B5EF4-FFF2-40B4-BE49-F238E27FC236}">
                  <a16:creationId xmlns:a16="http://schemas.microsoft.com/office/drawing/2014/main" id="{3AD17E0F-2E35-5DDB-A79F-BFE592E7368D}"/>
                </a:ext>
              </a:extLst>
            </p:cNvPr>
            <p:cNvSpPr/>
            <p:nvPr/>
          </p:nvSpPr>
          <p:spPr>
            <a:xfrm>
              <a:off x="1038350" y="2851750"/>
              <a:ext cx="958575" cy="1010250"/>
            </a:xfrm>
            <a:custGeom>
              <a:avLst/>
              <a:gdLst/>
              <a:ahLst/>
              <a:cxnLst/>
              <a:rect l="l" t="t" r="r" b="b"/>
              <a:pathLst>
                <a:path w="38343" h="40410" extrusionOk="0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32;p38">
              <a:extLst>
                <a:ext uri="{FF2B5EF4-FFF2-40B4-BE49-F238E27FC236}">
                  <a16:creationId xmlns:a16="http://schemas.microsoft.com/office/drawing/2014/main" id="{5E88A5DC-CB5C-47C4-9F6A-8EC579035C9B}"/>
                </a:ext>
              </a:extLst>
            </p:cNvPr>
            <p:cNvSpPr/>
            <p:nvPr/>
          </p:nvSpPr>
          <p:spPr>
            <a:xfrm>
              <a:off x="1299175" y="3440950"/>
              <a:ext cx="697750" cy="400750"/>
            </a:xfrm>
            <a:custGeom>
              <a:avLst/>
              <a:gdLst/>
              <a:ahLst/>
              <a:cxnLst/>
              <a:rect l="l" t="t" r="r" b="b"/>
              <a:pathLst>
                <a:path w="27910" h="16030" extrusionOk="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3;p38">
              <a:extLst>
                <a:ext uri="{FF2B5EF4-FFF2-40B4-BE49-F238E27FC236}">
                  <a16:creationId xmlns:a16="http://schemas.microsoft.com/office/drawing/2014/main" id="{FDB8806B-96EF-6E11-C758-B3D8CE98BE0A}"/>
                </a:ext>
              </a:extLst>
            </p:cNvPr>
            <p:cNvSpPr/>
            <p:nvPr/>
          </p:nvSpPr>
          <p:spPr>
            <a:xfrm>
              <a:off x="1187525" y="3150525"/>
              <a:ext cx="162425" cy="180675"/>
            </a:xfrm>
            <a:custGeom>
              <a:avLst/>
              <a:gdLst/>
              <a:ahLst/>
              <a:cxnLst/>
              <a:rect l="l" t="t" r="r" b="b"/>
              <a:pathLst>
                <a:path w="6497" h="7227" extrusionOk="0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4;p38">
              <a:extLst>
                <a:ext uri="{FF2B5EF4-FFF2-40B4-BE49-F238E27FC236}">
                  <a16:creationId xmlns:a16="http://schemas.microsoft.com/office/drawing/2014/main" id="{5CEF7875-477B-D3B9-6BD1-073686B3A4B9}"/>
                </a:ext>
              </a:extLst>
            </p:cNvPr>
            <p:cNvSpPr/>
            <p:nvPr/>
          </p:nvSpPr>
          <p:spPr>
            <a:xfrm>
              <a:off x="1821325" y="3009975"/>
              <a:ext cx="33000" cy="171025"/>
            </a:xfrm>
            <a:custGeom>
              <a:avLst/>
              <a:gdLst/>
              <a:ahLst/>
              <a:cxnLst/>
              <a:rect l="l" t="t" r="r" b="b"/>
              <a:pathLst>
                <a:path w="1320" h="6841" extrusionOk="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5;p38">
              <a:extLst>
                <a:ext uri="{FF2B5EF4-FFF2-40B4-BE49-F238E27FC236}">
                  <a16:creationId xmlns:a16="http://schemas.microsoft.com/office/drawing/2014/main" id="{B4CE9B7D-26CD-F9D7-A618-444E83CDDEA5}"/>
                </a:ext>
              </a:extLst>
            </p:cNvPr>
            <p:cNvSpPr/>
            <p:nvPr/>
          </p:nvSpPr>
          <p:spPr>
            <a:xfrm>
              <a:off x="1442275" y="3649850"/>
              <a:ext cx="460775" cy="191850"/>
            </a:xfrm>
            <a:custGeom>
              <a:avLst/>
              <a:gdLst/>
              <a:ahLst/>
              <a:cxnLst/>
              <a:rect l="l" t="t" r="r" b="b"/>
              <a:pathLst>
                <a:path w="18431" h="7674" extrusionOk="0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6;p38">
              <a:extLst>
                <a:ext uri="{FF2B5EF4-FFF2-40B4-BE49-F238E27FC236}">
                  <a16:creationId xmlns:a16="http://schemas.microsoft.com/office/drawing/2014/main" id="{1140CD1B-4AE5-482A-B850-03792156AE47}"/>
                </a:ext>
              </a:extLst>
            </p:cNvPr>
            <p:cNvSpPr/>
            <p:nvPr/>
          </p:nvSpPr>
          <p:spPr>
            <a:xfrm>
              <a:off x="1130700" y="3093200"/>
              <a:ext cx="207050" cy="252225"/>
            </a:xfrm>
            <a:custGeom>
              <a:avLst/>
              <a:gdLst/>
              <a:ahLst/>
              <a:cxnLst/>
              <a:rect l="l" t="t" r="r" b="b"/>
              <a:pathLst>
                <a:path w="8282" h="10089" extrusionOk="0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7;p38">
              <a:extLst>
                <a:ext uri="{FF2B5EF4-FFF2-40B4-BE49-F238E27FC236}">
                  <a16:creationId xmlns:a16="http://schemas.microsoft.com/office/drawing/2014/main" id="{13965DD0-B0A5-3218-CC05-5B9D4F3B15F4}"/>
                </a:ext>
              </a:extLst>
            </p:cNvPr>
            <p:cNvSpPr/>
            <p:nvPr/>
          </p:nvSpPr>
          <p:spPr>
            <a:xfrm>
              <a:off x="1674675" y="3399175"/>
              <a:ext cx="322250" cy="255225"/>
            </a:xfrm>
            <a:custGeom>
              <a:avLst/>
              <a:gdLst/>
              <a:ahLst/>
              <a:cxnLst/>
              <a:rect l="l" t="t" r="r" b="b"/>
              <a:pathLst>
                <a:path w="12890" h="10209" extrusionOk="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8;p38">
              <a:extLst>
                <a:ext uri="{FF2B5EF4-FFF2-40B4-BE49-F238E27FC236}">
                  <a16:creationId xmlns:a16="http://schemas.microsoft.com/office/drawing/2014/main" id="{611FF02D-8BD9-52BB-689C-20906E9F6B2F}"/>
                </a:ext>
              </a:extLst>
            </p:cNvPr>
            <p:cNvSpPr/>
            <p:nvPr/>
          </p:nvSpPr>
          <p:spPr>
            <a:xfrm>
              <a:off x="1674675" y="2483750"/>
              <a:ext cx="466875" cy="506450"/>
            </a:xfrm>
            <a:custGeom>
              <a:avLst/>
              <a:gdLst/>
              <a:ahLst/>
              <a:cxnLst/>
              <a:rect l="l" t="t" r="r" b="b"/>
              <a:pathLst>
                <a:path w="18675" h="20258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9;p38">
              <a:extLst>
                <a:ext uri="{FF2B5EF4-FFF2-40B4-BE49-F238E27FC236}">
                  <a16:creationId xmlns:a16="http://schemas.microsoft.com/office/drawing/2014/main" id="{270DC33A-8722-4212-278D-56BE9C60E7E0}"/>
                </a:ext>
              </a:extLst>
            </p:cNvPr>
            <p:cNvSpPr/>
            <p:nvPr/>
          </p:nvSpPr>
          <p:spPr>
            <a:xfrm>
              <a:off x="2062350" y="2248825"/>
              <a:ext cx="431350" cy="358275"/>
            </a:xfrm>
            <a:custGeom>
              <a:avLst/>
              <a:gdLst/>
              <a:ahLst/>
              <a:cxnLst/>
              <a:rect l="l" t="t" r="r" b="b"/>
              <a:pathLst>
                <a:path w="17254" h="14331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0;p38">
              <a:extLst>
                <a:ext uri="{FF2B5EF4-FFF2-40B4-BE49-F238E27FC236}">
                  <a16:creationId xmlns:a16="http://schemas.microsoft.com/office/drawing/2014/main" id="{536AD0AA-2859-749D-DA51-ED16A36BA70B}"/>
                </a:ext>
              </a:extLst>
            </p:cNvPr>
            <p:cNvSpPr/>
            <p:nvPr/>
          </p:nvSpPr>
          <p:spPr>
            <a:xfrm>
              <a:off x="2457150" y="2156650"/>
              <a:ext cx="367575" cy="240350"/>
            </a:xfrm>
            <a:custGeom>
              <a:avLst/>
              <a:gdLst/>
              <a:ahLst/>
              <a:cxnLst/>
              <a:rect l="l" t="t" r="r" b="b"/>
              <a:pathLst>
                <a:path w="14703" h="9614" extrusionOk="0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1;p38">
              <a:extLst>
                <a:ext uri="{FF2B5EF4-FFF2-40B4-BE49-F238E27FC236}">
                  <a16:creationId xmlns:a16="http://schemas.microsoft.com/office/drawing/2014/main" id="{1108D8C8-006E-D105-62A3-DF9C7FF47B98}"/>
                </a:ext>
              </a:extLst>
            </p:cNvPr>
            <p:cNvSpPr/>
            <p:nvPr/>
          </p:nvSpPr>
          <p:spPr>
            <a:xfrm>
              <a:off x="1630525" y="3068325"/>
              <a:ext cx="600325" cy="554150"/>
            </a:xfrm>
            <a:custGeom>
              <a:avLst/>
              <a:gdLst/>
              <a:ahLst/>
              <a:cxnLst/>
              <a:rect l="l" t="t" r="r" b="b"/>
              <a:pathLst>
                <a:path w="24013" h="22166" extrusionOk="0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2;p38">
              <a:extLst>
                <a:ext uri="{FF2B5EF4-FFF2-40B4-BE49-F238E27FC236}">
                  <a16:creationId xmlns:a16="http://schemas.microsoft.com/office/drawing/2014/main" id="{D62EB36F-6195-9242-3954-6284F4E00D7C}"/>
                </a:ext>
              </a:extLst>
            </p:cNvPr>
            <p:cNvSpPr/>
            <p:nvPr/>
          </p:nvSpPr>
          <p:spPr>
            <a:xfrm>
              <a:off x="2167900" y="2926925"/>
              <a:ext cx="374025" cy="324100"/>
            </a:xfrm>
            <a:custGeom>
              <a:avLst/>
              <a:gdLst/>
              <a:ahLst/>
              <a:cxnLst/>
              <a:rect l="l" t="t" r="r" b="b"/>
              <a:pathLst>
                <a:path w="14961" h="12964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3;p38">
              <a:extLst>
                <a:ext uri="{FF2B5EF4-FFF2-40B4-BE49-F238E27FC236}">
                  <a16:creationId xmlns:a16="http://schemas.microsoft.com/office/drawing/2014/main" id="{AF727E73-A224-8FC9-E0D5-DCDA2FD9216D}"/>
                </a:ext>
              </a:extLst>
            </p:cNvPr>
            <p:cNvSpPr/>
            <p:nvPr/>
          </p:nvSpPr>
          <p:spPr>
            <a:xfrm>
              <a:off x="1742675" y="2998300"/>
              <a:ext cx="770825" cy="624175"/>
            </a:xfrm>
            <a:custGeom>
              <a:avLst/>
              <a:gdLst/>
              <a:ahLst/>
              <a:cxnLst/>
              <a:rect l="l" t="t" r="r" b="b"/>
              <a:pathLst>
                <a:path w="30833" h="24967" extrusionOk="0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4;p38">
              <a:extLst>
                <a:ext uri="{FF2B5EF4-FFF2-40B4-BE49-F238E27FC236}">
                  <a16:creationId xmlns:a16="http://schemas.microsoft.com/office/drawing/2014/main" id="{4670FD10-6B86-3337-2D36-418F311FD6AF}"/>
                </a:ext>
              </a:extLst>
            </p:cNvPr>
            <p:cNvSpPr/>
            <p:nvPr/>
          </p:nvSpPr>
          <p:spPr>
            <a:xfrm>
              <a:off x="1793425" y="3269275"/>
              <a:ext cx="433375" cy="353200"/>
            </a:xfrm>
            <a:custGeom>
              <a:avLst/>
              <a:gdLst/>
              <a:ahLst/>
              <a:cxnLst/>
              <a:rect l="l" t="t" r="r" b="b"/>
              <a:pathLst>
                <a:path w="17335" h="14128" extrusionOk="0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5;p38">
              <a:extLst>
                <a:ext uri="{FF2B5EF4-FFF2-40B4-BE49-F238E27FC236}">
                  <a16:creationId xmlns:a16="http://schemas.microsoft.com/office/drawing/2014/main" id="{F30D33DD-7692-9E8A-C60A-BE8BE54D1BF8}"/>
                </a:ext>
              </a:extLst>
            </p:cNvPr>
            <p:cNvSpPr/>
            <p:nvPr/>
          </p:nvSpPr>
          <p:spPr>
            <a:xfrm>
              <a:off x="1535125" y="3314950"/>
              <a:ext cx="336475" cy="336450"/>
            </a:xfrm>
            <a:custGeom>
              <a:avLst/>
              <a:gdLst/>
              <a:ahLst/>
              <a:cxnLst/>
              <a:rect l="l" t="t" r="r" b="b"/>
              <a:pathLst>
                <a:path w="13459" h="13458" extrusionOk="0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6;p38">
              <a:extLst>
                <a:ext uri="{FF2B5EF4-FFF2-40B4-BE49-F238E27FC236}">
                  <a16:creationId xmlns:a16="http://schemas.microsoft.com/office/drawing/2014/main" id="{D9AD6A50-4E11-4F99-98FC-FA0771E5BF92}"/>
                </a:ext>
              </a:extLst>
            </p:cNvPr>
            <p:cNvSpPr/>
            <p:nvPr/>
          </p:nvSpPr>
          <p:spPr>
            <a:xfrm>
              <a:off x="2111575" y="3070350"/>
              <a:ext cx="174600" cy="174600"/>
            </a:xfrm>
            <a:custGeom>
              <a:avLst/>
              <a:gdLst/>
              <a:ahLst/>
              <a:cxnLst/>
              <a:rect l="l" t="t" r="r" b="b"/>
              <a:pathLst>
                <a:path w="6984" h="6984" extrusionOk="0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7;p38">
              <a:extLst>
                <a:ext uri="{FF2B5EF4-FFF2-40B4-BE49-F238E27FC236}">
                  <a16:creationId xmlns:a16="http://schemas.microsoft.com/office/drawing/2014/main" id="{8E4C0A38-F7C6-634D-9BB8-C4E65B47BFA0}"/>
                </a:ext>
              </a:extLst>
            </p:cNvPr>
            <p:cNvSpPr/>
            <p:nvPr/>
          </p:nvSpPr>
          <p:spPr>
            <a:xfrm>
              <a:off x="2127325" y="3079500"/>
              <a:ext cx="149700" cy="119775"/>
            </a:xfrm>
            <a:custGeom>
              <a:avLst/>
              <a:gdLst/>
              <a:ahLst/>
              <a:cxnLst/>
              <a:rect l="l" t="t" r="r" b="b"/>
              <a:pathLst>
                <a:path w="5988" h="4791" extrusionOk="0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8;p38">
              <a:extLst>
                <a:ext uri="{FF2B5EF4-FFF2-40B4-BE49-F238E27FC236}">
                  <a16:creationId xmlns:a16="http://schemas.microsoft.com/office/drawing/2014/main" id="{6E59E775-DFC3-4308-FEE6-95C64857EB3D}"/>
                </a:ext>
              </a:extLst>
            </p:cNvPr>
            <p:cNvSpPr/>
            <p:nvPr/>
          </p:nvSpPr>
          <p:spPr>
            <a:xfrm>
              <a:off x="1569625" y="3336250"/>
              <a:ext cx="279625" cy="223800"/>
            </a:xfrm>
            <a:custGeom>
              <a:avLst/>
              <a:gdLst/>
              <a:ahLst/>
              <a:cxnLst/>
              <a:rect l="l" t="t" r="r" b="b"/>
              <a:pathLst>
                <a:path w="11185" h="8952" extrusionOk="0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9;p38">
              <a:extLst>
                <a:ext uri="{FF2B5EF4-FFF2-40B4-BE49-F238E27FC236}">
                  <a16:creationId xmlns:a16="http://schemas.microsoft.com/office/drawing/2014/main" id="{EAC3EEF8-661C-3C4A-9D92-9FFA9D60927B}"/>
                </a:ext>
              </a:extLst>
            </p:cNvPr>
            <p:cNvSpPr/>
            <p:nvPr/>
          </p:nvSpPr>
          <p:spPr>
            <a:xfrm>
              <a:off x="1324025" y="3150525"/>
              <a:ext cx="532350" cy="695225"/>
            </a:xfrm>
            <a:custGeom>
              <a:avLst/>
              <a:gdLst/>
              <a:ahLst/>
              <a:cxnLst/>
              <a:rect l="l" t="t" r="r" b="b"/>
              <a:pathLst>
                <a:path w="21294" h="27809" extrusionOk="0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0;p38">
              <a:extLst>
                <a:ext uri="{FF2B5EF4-FFF2-40B4-BE49-F238E27FC236}">
                  <a16:creationId xmlns:a16="http://schemas.microsoft.com/office/drawing/2014/main" id="{01314F00-31BD-061E-412C-BC9DF7DBF8A9}"/>
                </a:ext>
              </a:extLst>
            </p:cNvPr>
            <p:cNvSpPr/>
            <p:nvPr/>
          </p:nvSpPr>
          <p:spPr>
            <a:xfrm>
              <a:off x="927725" y="3772150"/>
              <a:ext cx="348625" cy="799750"/>
            </a:xfrm>
            <a:custGeom>
              <a:avLst/>
              <a:gdLst/>
              <a:ahLst/>
              <a:cxnLst/>
              <a:rect l="l" t="t" r="r" b="b"/>
              <a:pathLst>
                <a:path w="13945" h="31990" extrusionOk="0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1;p38">
              <a:extLst>
                <a:ext uri="{FF2B5EF4-FFF2-40B4-BE49-F238E27FC236}">
                  <a16:creationId xmlns:a16="http://schemas.microsoft.com/office/drawing/2014/main" id="{AE317F63-07D2-F81B-0CC5-708B69A46C7E}"/>
                </a:ext>
              </a:extLst>
            </p:cNvPr>
            <p:cNvSpPr/>
            <p:nvPr/>
          </p:nvSpPr>
          <p:spPr>
            <a:xfrm>
              <a:off x="1773125" y="2566475"/>
              <a:ext cx="334425" cy="369425"/>
            </a:xfrm>
            <a:custGeom>
              <a:avLst/>
              <a:gdLst/>
              <a:ahLst/>
              <a:cxnLst/>
              <a:rect l="l" t="t" r="r" b="b"/>
              <a:pathLst>
                <a:path w="13377" h="14777" extrusionOk="0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2;p38">
              <a:extLst>
                <a:ext uri="{FF2B5EF4-FFF2-40B4-BE49-F238E27FC236}">
                  <a16:creationId xmlns:a16="http://schemas.microsoft.com/office/drawing/2014/main" id="{42000881-D29F-E173-ACF8-A9D80DF3F3C0}"/>
                </a:ext>
              </a:extLst>
            </p:cNvPr>
            <p:cNvSpPr/>
            <p:nvPr/>
          </p:nvSpPr>
          <p:spPr>
            <a:xfrm>
              <a:off x="2127325" y="2341675"/>
              <a:ext cx="353200" cy="211625"/>
            </a:xfrm>
            <a:custGeom>
              <a:avLst/>
              <a:gdLst/>
              <a:ahLst/>
              <a:cxnLst/>
              <a:rect l="l" t="t" r="r" b="b"/>
              <a:pathLst>
                <a:path w="14128" h="8465" extrusionOk="0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3;p38">
              <a:extLst>
                <a:ext uri="{FF2B5EF4-FFF2-40B4-BE49-F238E27FC236}">
                  <a16:creationId xmlns:a16="http://schemas.microsoft.com/office/drawing/2014/main" id="{F06BD059-E99D-0CE4-BD24-26608931453D}"/>
                </a:ext>
              </a:extLst>
            </p:cNvPr>
            <p:cNvSpPr/>
            <p:nvPr/>
          </p:nvSpPr>
          <p:spPr>
            <a:xfrm>
              <a:off x="2492675" y="2220900"/>
              <a:ext cx="325800" cy="121300"/>
            </a:xfrm>
            <a:custGeom>
              <a:avLst/>
              <a:gdLst/>
              <a:ahLst/>
              <a:cxnLst/>
              <a:rect l="l" t="t" r="r" b="b"/>
              <a:pathLst>
                <a:path w="13032" h="4852" extrusionOk="0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4;p38">
              <a:extLst>
                <a:ext uri="{FF2B5EF4-FFF2-40B4-BE49-F238E27FC236}">
                  <a16:creationId xmlns:a16="http://schemas.microsoft.com/office/drawing/2014/main" id="{3DC4AAC9-294F-DC48-D2E9-CC7BB8E51307}"/>
                </a:ext>
              </a:extLst>
            </p:cNvPr>
            <p:cNvSpPr/>
            <p:nvPr/>
          </p:nvSpPr>
          <p:spPr>
            <a:xfrm>
              <a:off x="1038350" y="3810725"/>
              <a:ext cx="360300" cy="902250"/>
            </a:xfrm>
            <a:custGeom>
              <a:avLst/>
              <a:gdLst/>
              <a:ahLst/>
              <a:cxnLst/>
              <a:rect l="l" t="t" r="r" b="b"/>
              <a:pathLst>
                <a:path w="14412" h="36090" extrusionOk="0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5;p38">
              <a:extLst>
                <a:ext uri="{FF2B5EF4-FFF2-40B4-BE49-F238E27FC236}">
                  <a16:creationId xmlns:a16="http://schemas.microsoft.com/office/drawing/2014/main" id="{422FA0DC-8D2A-1C9B-8088-29B0C2AE2A92}"/>
                </a:ext>
              </a:extLst>
            </p:cNvPr>
            <p:cNvSpPr/>
            <p:nvPr/>
          </p:nvSpPr>
          <p:spPr>
            <a:xfrm>
              <a:off x="2342475" y="3201775"/>
              <a:ext cx="310575" cy="324800"/>
            </a:xfrm>
            <a:custGeom>
              <a:avLst/>
              <a:gdLst/>
              <a:ahLst/>
              <a:cxnLst/>
              <a:rect l="l" t="t" r="r" b="b"/>
              <a:pathLst>
                <a:path w="12423" h="12992" extrusionOk="0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6;p38">
              <a:extLst>
                <a:ext uri="{FF2B5EF4-FFF2-40B4-BE49-F238E27FC236}">
                  <a16:creationId xmlns:a16="http://schemas.microsoft.com/office/drawing/2014/main" id="{A684C2B0-4AD0-EDD6-106A-6F81956E79E1}"/>
                </a:ext>
              </a:extLst>
            </p:cNvPr>
            <p:cNvSpPr/>
            <p:nvPr/>
          </p:nvSpPr>
          <p:spPr>
            <a:xfrm>
              <a:off x="2261775" y="3182500"/>
              <a:ext cx="284200" cy="170200"/>
            </a:xfrm>
            <a:custGeom>
              <a:avLst/>
              <a:gdLst/>
              <a:ahLst/>
              <a:cxnLst/>
              <a:rect l="l" t="t" r="r" b="b"/>
              <a:pathLst>
                <a:path w="11368" h="6808" extrusionOk="0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7;p38">
              <a:extLst>
                <a:ext uri="{FF2B5EF4-FFF2-40B4-BE49-F238E27FC236}">
                  <a16:creationId xmlns:a16="http://schemas.microsoft.com/office/drawing/2014/main" id="{8DFAE974-65ED-E2F0-EE7A-4EA598342E08}"/>
                </a:ext>
              </a:extLst>
            </p:cNvPr>
            <p:cNvSpPr/>
            <p:nvPr/>
          </p:nvSpPr>
          <p:spPr>
            <a:xfrm>
              <a:off x="2512450" y="2908475"/>
              <a:ext cx="91375" cy="203000"/>
            </a:xfrm>
            <a:custGeom>
              <a:avLst/>
              <a:gdLst/>
              <a:ahLst/>
              <a:cxnLst/>
              <a:rect l="l" t="t" r="r" b="b"/>
              <a:pathLst>
                <a:path w="3655" h="8120" extrusionOk="0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8;p38">
              <a:extLst>
                <a:ext uri="{FF2B5EF4-FFF2-40B4-BE49-F238E27FC236}">
                  <a16:creationId xmlns:a16="http://schemas.microsoft.com/office/drawing/2014/main" id="{36C9D691-2970-59F7-27F0-B3D057D6D763}"/>
                </a:ext>
              </a:extLst>
            </p:cNvPr>
            <p:cNvSpPr/>
            <p:nvPr/>
          </p:nvSpPr>
          <p:spPr>
            <a:xfrm>
              <a:off x="2162325" y="2366025"/>
              <a:ext cx="331375" cy="241075"/>
            </a:xfrm>
            <a:custGeom>
              <a:avLst/>
              <a:gdLst/>
              <a:ahLst/>
              <a:cxnLst/>
              <a:rect l="l" t="t" r="r" b="b"/>
              <a:pathLst>
                <a:path w="13255" h="9643" extrusionOk="0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9;p38">
              <a:extLst>
                <a:ext uri="{FF2B5EF4-FFF2-40B4-BE49-F238E27FC236}">
                  <a16:creationId xmlns:a16="http://schemas.microsoft.com/office/drawing/2014/main" id="{332F347A-0D35-15BC-2A25-1DAF72A6306E}"/>
                </a:ext>
              </a:extLst>
            </p:cNvPr>
            <p:cNvSpPr/>
            <p:nvPr/>
          </p:nvSpPr>
          <p:spPr>
            <a:xfrm>
              <a:off x="1829950" y="2609600"/>
              <a:ext cx="311600" cy="380600"/>
            </a:xfrm>
            <a:custGeom>
              <a:avLst/>
              <a:gdLst/>
              <a:ahLst/>
              <a:cxnLst/>
              <a:rect l="l" t="t" r="r" b="b"/>
              <a:pathLst>
                <a:path w="12464" h="15224" extrusionOk="0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0;p38">
              <a:extLst>
                <a:ext uri="{FF2B5EF4-FFF2-40B4-BE49-F238E27FC236}">
                  <a16:creationId xmlns:a16="http://schemas.microsoft.com/office/drawing/2014/main" id="{6F763FF7-9F74-321E-CCA4-51300B91F958}"/>
                </a:ext>
              </a:extLst>
            </p:cNvPr>
            <p:cNvSpPr/>
            <p:nvPr/>
          </p:nvSpPr>
          <p:spPr>
            <a:xfrm>
              <a:off x="2510425" y="2261500"/>
              <a:ext cx="293850" cy="135500"/>
            </a:xfrm>
            <a:custGeom>
              <a:avLst/>
              <a:gdLst/>
              <a:ahLst/>
              <a:cxnLst/>
              <a:rect l="l" t="t" r="r" b="b"/>
              <a:pathLst>
                <a:path w="11754" h="5420" extrusionOk="0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1;p38">
              <a:extLst>
                <a:ext uri="{FF2B5EF4-FFF2-40B4-BE49-F238E27FC236}">
                  <a16:creationId xmlns:a16="http://schemas.microsoft.com/office/drawing/2014/main" id="{AD57FB40-6969-A12D-5D27-359ADA6359ED}"/>
                </a:ext>
              </a:extLst>
            </p:cNvPr>
            <p:cNvSpPr/>
            <p:nvPr/>
          </p:nvSpPr>
          <p:spPr>
            <a:xfrm>
              <a:off x="2468825" y="3251000"/>
              <a:ext cx="184225" cy="177625"/>
            </a:xfrm>
            <a:custGeom>
              <a:avLst/>
              <a:gdLst/>
              <a:ahLst/>
              <a:cxnLst/>
              <a:rect l="l" t="t" r="r" b="b"/>
              <a:pathLst>
                <a:path w="7369" h="7105" extrusionOk="0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2;p38">
              <a:extLst>
                <a:ext uri="{FF2B5EF4-FFF2-40B4-BE49-F238E27FC236}">
                  <a16:creationId xmlns:a16="http://schemas.microsoft.com/office/drawing/2014/main" id="{6A487494-F974-8BB0-2BDC-2B1329A3978D}"/>
                </a:ext>
              </a:extLst>
            </p:cNvPr>
            <p:cNvSpPr/>
            <p:nvPr/>
          </p:nvSpPr>
          <p:spPr>
            <a:xfrm>
              <a:off x="2670275" y="3167775"/>
              <a:ext cx="20325" cy="69550"/>
            </a:xfrm>
            <a:custGeom>
              <a:avLst/>
              <a:gdLst/>
              <a:ahLst/>
              <a:cxnLst/>
              <a:rect l="l" t="t" r="r" b="b"/>
              <a:pathLst>
                <a:path w="813" h="2782" extrusionOk="0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3;p38">
              <a:extLst>
                <a:ext uri="{FF2B5EF4-FFF2-40B4-BE49-F238E27FC236}">
                  <a16:creationId xmlns:a16="http://schemas.microsoft.com/office/drawing/2014/main" id="{B861BA80-AAB1-3322-BA82-0162EBE3871C}"/>
                </a:ext>
              </a:extLst>
            </p:cNvPr>
            <p:cNvSpPr/>
            <p:nvPr/>
          </p:nvSpPr>
          <p:spPr>
            <a:xfrm>
              <a:off x="2502325" y="2156675"/>
              <a:ext cx="313100" cy="52575"/>
            </a:xfrm>
            <a:custGeom>
              <a:avLst/>
              <a:gdLst/>
              <a:ahLst/>
              <a:cxnLst/>
              <a:rect l="l" t="t" r="r" b="b"/>
              <a:pathLst>
                <a:path w="12524" h="2103" extrusionOk="0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64;p38">
              <a:extLst>
                <a:ext uri="{FF2B5EF4-FFF2-40B4-BE49-F238E27FC236}">
                  <a16:creationId xmlns:a16="http://schemas.microsoft.com/office/drawing/2014/main" id="{6DF26807-BFF8-1116-58DD-4F1A36F3DD95}"/>
                </a:ext>
              </a:extLst>
            </p:cNvPr>
            <p:cNvSpPr/>
            <p:nvPr/>
          </p:nvSpPr>
          <p:spPr>
            <a:xfrm>
              <a:off x="2062350" y="2248825"/>
              <a:ext cx="375025" cy="224300"/>
            </a:xfrm>
            <a:custGeom>
              <a:avLst/>
              <a:gdLst/>
              <a:ahLst/>
              <a:cxnLst/>
              <a:rect l="l" t="t" r="r" b="b"/>
              <a:pathLst>
                <a:path w="15001" h="8972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65;p38">
              <a:extLst>
                <a:ext uri="{FF2B5EF4-FFF2-40B4-BE49-F238E27FC236}">
                  <a16:creationId xmlns:a16="http://schemas.microsoft.com/office/drawing/2014/main" id="{8DC38D9A-2A15-998F-F70D-832E9AE7028A}"/>
                </a:ext>
              </a:extLst>
            </p:cNvPr>
            <p:cNvSpPr/>
            <p:nvPr/>
          </p:nvSpPr>
          <p:spPr>
            <a:xfrm>
              <a:off x="1674675" y="2483750"/>
              <a:ext cx="369450" cy="375550"/>
            </a:xfrm>
            <a:custGeom>
              <a:avLst/>
              <a:gdLst/>
              <a:ahLst/>
              <a:cxnLst/>
              <a:rect l="l" t="t" r="r" b="b"/>
              <a:pathLst>
                <a:path w="14778" h="15022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66;p38">
              <a:extLst>
                <a:ext uri="{FF2B5EF4-FFF2-40B4-BE49-F238E27FC236}">
                  <a16:creationId xmlns:a16="http://schemas.microsoft.com/office/drawing/2014/main" id="{57949068-0F30-ABD9-3DFD-F8BD9CE4A1C4}"/>
                </a:ext>
              </a:extLst>
            </p:cNvPr>
            <p:cNvSpPr/>
            <p:nvPr/>
          </p:nvSpPr>
          <p:spPr>
            <a:xfrm>
              <a:off x="1355500" y="2851750"/>
              <a:ext cx="313125" cy="264300"/>
            </a:xfrm>
            <a:custGeom>
              <a:avLst/>
              <a:gdLst/>
              <a:ahLst/>
              <a:cxnLst/>
              <a:rect l="l" t="t" r="r" b="b"/>
              <a:pathLst>
                <a:path w="12525" h="10572" extrusionOk="0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67;p38">
              <a:extLst>
                <a:ext uri="{FF2B5EF4-FFF2-40B4-BE49-F238E27FC236}">
                  <a16:creationId xmlns:a16="http://schemas.microsoft.com/office/drawing/2014/main" id="{571662ED-C48B-7802-0F5F-2A2BC29C055B}"/>
                </a:ext>
              </a:extLst>
            </p:cNvPr>
            <p:cNvSpPr/>
            <p:nvPr/>
          </p:nvSpPr>
          <p:spPr>
            <a:xfrm>
              <a:off x="1121050" y="3061225"/>
              <a:ext cx="247675" cy="295850"/>
            </a:xfrm>
            <a:custGeom>
              <a:avLst/>
              <a:gdLst/>
              <a:ahLst/>
              <a:cxnLst/>
              <a:rect l="l" t="t" r="r" b="b"/>
              <a:pathLst>
                <a:path w="9907" h="11834" extrusionOk="0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68;p38">
              <a:extLst>
                <a:ext uri="{FF2B5EF4-FFF2-40B4-BE49-F238E27FC236}">
                  <a16:creationId xmlns:a16="http://schemas.microsoft.com/office/drawing/2014/main" id="{F787682D-7BFB-0246-7F58-008D5F984CA8}"/>
                </a:ext>
              </a:extLst>
            </p:cNvPr>
            <p:cNvSpPr/>
            <p:nvPr/>
          </p:nvSpPr>
          <p:spPr>
            <a:xfrm>
              <a:off x="1299675" y="3850300"/>
              <a:ext cx="98975" cy="436925"/>
            </a:xfrm>
            <a:custGeom>
              <a:avLst/>
              <a:gdLst/>
              <a:ahLst/>
              <a:cxnLst/>
              <a:rect l="l" t="t" r="r" b="b"/>
              <a:pathLst>
                <a:path w="3959" h="17477" extrusionOk="0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69;p38">
              <a:extLst>
                <a:ext uri="{FF2B5EF4-FFF2-40B4-BE49-F238E27FC236}">
                  <a16:creationId xmlns:a16="http://schemas.microsoft.com/office/drawing/2014/main" id="{D03121A6-C50B-5C35-9876-D62DABAE903B}"/>
                </a:ext>
              </a:extLst>
            </p:cNvPr>
            <p:cNvSpPr/>
            <p:nvPr/>
          </p:nvSpPr>
          <p:spPr>
            <a:xfrm>
              <a:off x="1387975" y="3826450"/>
              <a:ext cx="59400" cy="35550"/>
            </a:xfrm>
            <a:custGeom>
              <a:avLst/>
              <a:gdLst/>
              <a:ahLst/>
              <a:cxnLst/>
              <a:rect l="l" t="t" r="r" b="b"/>
              <a:pathLst>
                <a:path w="2376" h="1422" extrusionOk="0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70;p38">
              <a:extLst>
                <a:ext uri="{FF2B5EF4-FFF2-40B4-BE49-F238E27FC236}">
                  <a16:creationId xmlns:a16="http://schemas.microsoft.com/office/drawing/2014/main" id="{BA18075C-9501-0DFB-EE88-39FE77A345B2}"/>
                </a:ext>
              </a:extLst>
            </p:cNvPr>
            <p:cNvSpPr/>
            <p:nvPr/>
          </p:nvSpPr>
          <p:spPr>
            <a:xfrm>
              <a:off x="1506200" y="2736975"/>
              <a:ext cx="131450" cy="102025"/>
            </a:xfrm>
            <a:custGeom>
              <a:avLst/>
              <a:gdLst/>
              <a:ahLst/>
              <a:cxnLst/>
              <a:rect l="l" t="t" r="r" b="b"/>
              <a:pathLst>
                <a:path w="5258" h="4081" extrusionOk="0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71;p38">
              <a:extLst>
                <a:ext uri="{FF2B5EF4-FFF2-40B4-BE49-F238E27FC236}">
                  <a16:creationId xmlns:a16="http://schemas.microsoft.com/office/drawing/2014/main" id="{C0608C96-E39B-CB9E-6B21-5598088D2971}"/>
                </a:ext>
              </a:extLst>
            </p:cNvPr>
            <p:cNvSpPr/>
            <p:nvPr/>
          </p:nvSpPr>
          <p:spPr>
            <a:xfrm>
              <a:off x="1038350" y="3368725"/>
              <a:ext cx="97950" cy="188300"/>
            </a:xfrm>
            <a:custGeom>
              <a:avLst/>
              <a:gdLst/>
              <a:ahLst/>
              <a:cxnLst/>
              <a:rect l="l" t="t" r="r" b="b"/>
              <a:pathLst>
                <a:path w="3918" h="7532" extrusionOk="0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72;p38">
              <a:extLst>
                <a:ext uri="{FF2B5EF4-FFF2-40B4-BE49-F238E27FC236}">
                  <a16:creationId xmlns:a16="http://schemas.microsoft.com/office/drawing/2014/main" id="{87A357A8-1415-93CE-B2DE-419313999FFE}"/>
                </a:ext>
              </a:extLst>
            </p:cNvPr>
            <p:cNvSpPr/>
            <p:nvPr/>
          </p:nvSpPr>
          <p:spPr>
            <a:xfrm>
              <a:off x="411650" y="3545825"/>
              <a:ext cx="626725" cy="879425"/>
            </a:xfrm>
            <a:custGeom>
              <a:avLst/>
              <a:gdLst/>
              <a:ahLst/>
              <a:cxnLst/>
              <a:rect l="l" t="t" r="r" b="b"/>
              <a:pathLst>
                <a:path w="25069" h="35177" extrusionOk="0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73;p38">
              <a:extLst>
                <a:ext uri="{FF2B5EF4-FFF2-40B4-BE49-F238E27FC236}">
                  <a16:creationId xmlns:a16="http://schemas.microsoft.com/office/drawing/2014/main" id="{8F25EB86-61CA-57A9-A084-554129E79906}"/>
                </a:ext>
              </a:extLst>
            </p:cNvPr>
            <p:cNvSpPr/>
            <p:nvPr/>
          </p:nvSpPr>
          <p:spPr>
            <a:xfrm>
              <a:off x="2167900" y="2926925"/>
              <a:ext cx="320225" cy="141425"/>
            </a:xfrm>
            <a:custGeom>
              <a:avLst/>
              <a:gdLst/>
              <a:ahLst/>
              <a:cxnLst/>
              <a:rect l="l" t="t" r="r" b="b"/>
              <a:pathLst>
                <a:path w="12809" h="5657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74;p38">
              <a:extLst>
                <a:ext uri="{FF2B5EF4-FFF2-40B4-BE49-F238E27FC236}">
                  <a16:creationId xmlns:a16="http://schemas.microsoft.com/office/drawing/2014/main" id="{551D9ADF-CE91-90E9-0295-E91396F802CD}"/>
                </a:ext>
              </a:extLst>
            </p:cNvPr>
            <p:cNvSpPr/>
            <p:nvPr/>
          </p:nvSpPr>
          <p:spPr>
            <a:xfrm>
              <a:off x="1630525" y="3068325"/>
              <a:ext cx="516600" cy="251725"/>
            </a:xfrm>
            <a:custGeom>
              <a:avLst/>
              <a:gdLst/>
              <a:ahLst/>
              <a:cxnLst/>
              <a:rect l="l" t="t" r="r" b="b"/>
              <a:pathLst>
                <a:path w="20664" h="10069" extrusionOk="0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75;p38">
              <a:extLst>
                <a:ext uri="{FF2B5EF4-FFF2-40B4-BE49-F238E27FC236}">
                  <a16:creationId xmlns:a16="http://schemas.microsoft.com/office/drawing/2014/main" id="{DF9D6A6E-1906-C1BB-2F6F-BD395FC94EEA}"/>
                </a:ext>
              </a:extLst>
            </p:cNvPr>
            <p:cNvSpPr/>
            <p:nvPr/>
          </p:nvSpPr>
          <p:spPr>
            <a:xfrm>
              <a:off x="2209000" y="2407125"/>
              <a:ext cx="280150" cy="199975"/>
            </a:xfrm>
            <a:custGeom>
              <a:avLst/>
              <a:gdLst/>
              <a:ahLst/>
              <a:cxnLst/>
              <a:rect l="l" t="t" r="r" b="b"/>
              <a:pathLst>
                <a:path w="11206" h="7999" extrusionOk="0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76;p38">
              <a:extLst>
                <a:ext uri="{FF2B5EF4-FFF2-40B4-BE49-F238E27FC236}">
                  <a16:creationId xmlns:a16="http://schemas.microsoft.com/office/drawing/2014/main" id="{0926965C-ACF7-CD9D-F9F3-06DB346607C3}"/>
                </a:ext>
              </a:extLst>
            </p:cNvPr>
            <p:cNvSpPr/>
            <p:nvPr/>
          </p:nvSpPr>
          <p:spPr>
            <a:xfrm>
              <a:off x="1848225" y="2649700"/>
              <a:ext cx="293325" cy="340500"/>
            </a:xfrm>
            <a:custGeom>
              <a:avLst/>
              <a:gdLst/>
              <a:ahLst/>
              <a:cxnLst/>
              <a:rect l="l" t="t" r="r" b="b"/>
              <a:pathLst>
                <a:path w="11733" h="13620" extrusionOk="0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77;p38">
              <a:extLst>
                <a:ext uri="{FF2B5EF4-FFF2-40B4-BE49-F238E27FC236}">
                  <a16:creationId xmlns:a16="http://schemas.microsoft.com/office/drawing/2014/main" id="{47593A98-B34A-51F2-4C52-CA5D10DC8B53}"/>
                </a:ext>
              </a:extLst>
            </p:cNvPr>
            <p:cNvSpPr/>
            <p:nvPr/>
          </p:nvSpPr>
          <p:spPr>
            <a:xfrm>
              <a:off x="2544425" y="2289925"/>
              <a:ext cx="241575" cy="107075"/>
            </a:xfrm>
            <a:custGeom>
              <a:avLst/>
              <a:gdLst/>
              <a:ahLst/>
              <a:cxnLst/>
              <a:rect l="l" t="t" r="r" b="b"/>
              <a:pathLst>
                <a:path w="9663" h="4283" extrusionOk="0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78;p38">
              <a:extLst>
                <a:ext uri="{FF2B5EF4-FFF2-40B4-BE49-F238E27FC236}">
                  <a16:creationId xmlns:a16="http://schemas.microsoft.com/office/drawing/2014/main" id="{554CD3CB-4A96-C7E5-1CB9-C168164342B2}"/>
                </a:ext>
              </a:extLst>
            </p:cNvPr>
            <p:cNvSpPr/>
            <p:nvPr/>
          </p:nvSpPr>
          <p:spPr>
            <a:xfrm>
              <a:off x="1984225" y="2412200"/>
              <a:ext cx="83750" cy="57875"/>
            </a:xfrm>
            <a:custGeom>
              <a:avLst/>
              <a:gdLst/>
              <a:ahLst/>
              <a:cxnLst/>
              <a:rect l="l" t="t" r="r" b="b"/>
              <a:pathLst>
                <a:path w="3350" h="2315" extrusionOk="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79;p38">
              <a:extLst>
                <a:ext uri="{FF2B5EF4-FFF2-40B4-BE49-F238E27FC236}">
                  <a16:creationId xmlns:a16="http://schemas.microsoft.com/office/drawing/2014/main" id="{8BDA0A95-CCCE-3C77-1B4A-676F59EB7DCB}"/>
                </a:ext>
              </a:extLst>
            </p:cNvPr>
            <p:cNvSpPr/>
            <p:nvPr/>
          </p:nvSpPr>
          <p:spPr>
            <a:xfrm>
              <a:off x="2407425" y="2199600"/>
              <a:ext cx="83750" cy="24875"/>
            </a:xfrm>
            <a:custGeom>
              <a:avLst/>
              <a:gdLst/>
              <a:ahLst/>
              <a:cxnLst/>
              <a:rect l="l" t="t" r="r" b="b"/>
              <a:pathLst>
                <a:path w="3350" h="995" extrusionOk="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80;p38">
              <a:extLst>
                <a:ext uri="{FF2B5EF4-FFF2-40B4-BE49-F238E27FC236}">
                  <a16:creationId xmlns:a16="http://schemas.microsoft.com/office/drawing/2014/main" id="{20931926-ACD6-EAFD-DD1D-45F672AC90FF}"/>
                </a:ext>
              </a:extLst>
            </p:cNvPr>
            <p:cNvSpPr/>
            <p:nvPr/>
          </p:nvSpPr>
          <p:spPr>
            <a:xfrm>
              <a:off x="2270925" y="3027725"/>
              <a:ext cx="237500" cy="223300"/>
            </a:xfrm>
            <a:custGeom>
              <a:avLst/>
              <a:gdLst/>
              <a:ahLst/>
              <a:cxnLst/>
              <a:rect l="l" t="t" r="r" b="b"/>
              <a:pathLst>
                <a:path w="9500" h="8932" extrusionOk="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81;p38">
              <a:extLst>
                <a:ext uri="{FF2B5EF4-FFF2-40B4-BE49-F238E27FC236}">
                  <a16:creationId xmlns:a16="http://schemas.microsoft.com/office/drawing/2014/main" id="{8CCA3693-ECAA-F229-0F84-428F2286FDBF}"/>
                </a:ext>
              </a:extLst>
            </p:cNvPr>
            <p:cNvSpPr/>
            <p:nvPr/>
          </p:nvSpPr>
          <p:spPr>
            <a:xfrm>
              <a:off x="2352100" y="3157650"/>
              <a:ext cx="206925" cy="158850"/>
            </a:xfrm>
            <a:custGeom>
              <a:avLst/>
              <a:gdLst/>
              <a:ahLst/>
              <a:cxnLst/>
              <a:rect l="l" t="t" r="r" b="b"/>
              <a:pathLst>
                <a:path w="8277" h="6354" extrusionOk="0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353;p31">
            <a:extLst>
              <a:ext uri="{FF2B5EF4-FFF2-40B4-BE49-F238E27FC236}">
                <a16:creationId xmlns:a16="http://schemas.microsoft.com/office/drawing/2014/main" id="{B805E8AE-A07C-886B-C0B2-33DC753C1D29}"/>
              </a:ext>
            </a:extLst>
          </p:cNvPr>
          <p:cNvSpPr txBox="1">
            <a:spLocks/>
          </p:cNvSpPr>
          <p:nvPr/>
        </p:nvSpPr>
        <p:spPr>
          <a:xfrm>
            <a:off x="642824" y="3219336"/>
            <a:ext cx="5364685" cy="31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33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dirty="0" err="1"/>
              <a:t>Relatori</a:t>
            </a:r>
            <a:r>
              <a:rPr lang="en-US" sz="1600" dirty="0"/>
              <a:t>: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Mario Vento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Antonio Greco</a:t>
            </a:r>
          </a:p>
        </p:txBody>
      </p:sp>
      <p:sp>
        <p:nvSpPr>
          <p:cNvPr id="469" name="Google Shape;353;p31">
            <a:extLst>
              <a:ext uri="{FF2B5EF4-FFF2-40B4-BE49-F238E27FC236}">
                <a16:creationId xmlns:a16="http://schemas.microsoft.com/office/drawing/2014/main" id="{1EF0B96E-F3F2-E955-C677-45B43CFBA5B7}"/>
              </a:ext>
            </a:extLst>
          </p:cNvPr>
          <p:cNvSpPr txBox="1">
            <a:spLocks/>
          </p:cNvSpPr>
          <p:nvPr/>
        </p:nvSpPr>
        <p:spPr>
          <a:xfrm>
            <a:off x="6061629" y="3219335"/>
            <a:ext cx="5364685" cy="31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33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5200" b="0" i="0" u="none" strike="noStrike" cap="none">
                <a:solidFill>
                  <a:srgbClr val="191919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dirty="0" err="1"/>
              <a:t>Canditato</a:t>
            </a:r>
            <a:r>
              <a:rPr lang="en-US" sz="1600" dirty="0"/>
              <a:t>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Antonio Sessa</a:t>
            </a:r>
          </a:p>
          <a:p>
            <a:r>
              <a:rPr lang="en-US" sz="1600" dirty="0" err="1"/>
              <a:t>Matricola</a:t>
            </a:r>
            <a:r>
              <a:rPr lang="en-US" sz="1600" dirty="0"/>
              <a:t>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0622702311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A3B30CA-05CE-DDFA-C352-78456179351F}"/>
              </a:ext>
            </a:extLst>
          </p:cNvPr>
          <p:cNvSpPr/>
          <p:nvPr/>
        </p:nvSpPr>
        <p:spPr>
          <a:xfrm>
            <a:off x="3949979" y="4672535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Parallelo, diagramma&#10;&#10;Il contenuto generato dall'IA potrebbe non essere corretto.">
            <a:extLst>
              <a:ext uri="{FF2B5EF4-FFF2-40B4-BE49-F238E27FC236}">
                <a16:creationId xmlns:a16="http://schemas.microsoft.com/office/drawing/2014/main" id="{F9F93254-3E4C-E0F2-B6A9-0432B873A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6" t="6950" r="7694" b="2052"/>
          <a:stretch>
            <a:fillRect/>
          </a:stretch>
        </p:blipFill>
        <p:spPr>
          <a:xfrm>
            <a:off x="1910443" y="525236"/>
            <a:ext cx="5323114" cy="4093028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103325BE-22D1-DFE7-801E-51A7DF02810F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12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B293079-089F-905B-3E6D-EF3F3BA52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57103DFA-597A-8BE3-3928-32570176422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51421335-F667-BCC9-5435-0871D641886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5655C43E-ABB2-7621-2CD3-2302A22C917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8E10D31B-503A-D900-9B2B-AC8CA2B7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2"/>
          <a:stretch>
            <a:fillRect/>
          </a:stretch>
        </p:blipFill>
        <p:spPr>
          <a:xfrm>
            <a:off x="0" y="929390"/>
            <a:ext cx="9144000" cy="3667995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603D1D-74BA-370B-C002-6360D7661D6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7" name="Google Shape;547;p36">
            <a:extLst>
              <a:ext uri="{FF2B5EF4-FFF2-40B4-BE49-F238E27FC236}">
                <a16:creationId xmlns:a16="http://schemas.microsoft.com/office/drawing/2014/main" id="{188FF278-7DFA-0ADE-D86B-15611CF8B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700" y="835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Multi-task learning, </a:t>
            </a:r>
            <a:r>
              <a:rPr lang="it-IT" b="1" dirty="0" err="1"/>
              <a:t>problems</a:t>
            </a:r>
            <a:r>
              <a:rPr lang="it-IT" b="1" dirty="0"/>
              <a:t> and </a:t>
            </a:r>
            <a:r>
              <a:rPr lang="it-IT" b="1" dirty="0" err="1"/>
              <a:t>solutions</a:t>
            </a:r>
            <a:endParaRPr lang="it-IT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2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02CD23F4-2E6D-FFC5-4D55-7BD2688A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816C5F3-F254-05B7-4BF2-5CA0784F526B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86267E3F-F329-E2D0-4E5D-BA6EDDF4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94" r="3932" b="3826"/>
          <a:stretch>
            <a:fillRect/>
          </a:stretch>
        </p:blipFill>
        <p:spPr>
          <a:xfrm>
            <a:off x="344773" y="1"/>
            <a:ext cx="2318479" cy="429430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C274D1-4D73-16CA-287B-47CF4AD32693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E0FE94B-85FD-794C-61FB-8249A3E3D10B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7A791-92EE-4F4A-F47E-458066BEFFFD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9813C0F-4A3F-48A6-6E41-6DBEFFC25247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2" name="Google Shape;353;p31">
            <a:extLst>
              <a:ext uri="{FF2B5EF4-FFF2-40B4-BE49-F238E27FC236}">
                <a16:creationId xmlns:a16="http://schemas.microsoft.com/office/drawing/2014/main" id="{9C2B3EBF-C39A-72B6-2C81-DB6DCBC4EE96}"/>
              </a:ext>
            </a:extLst>
          </p:cNvPr>
          <p:cNvSpPr txBox="1">
            <a:spLocks/>
          </p:cNvSpPr>
          <p:nvPr/>
        </p:nvSpPr>
        <p:spPr>
          <a:xfrm>
            <a:off x="2764793" y="2138113"/>
            <a:ext cx="5401115" cy="113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/>
              <a:t>Linear Probing: </a:t>
            </a:r>
            <a:r>
              <a:rPr lang="en-US" sz="1600" dirty="0"/>
              <a:t>attaching a MLP classifier per task to the output of the model,</a:t>
            </a:r>
            <a:r>
              <a:rPr lang="en-US" sz="1600" b="1" dirty="0"/>
              <a:t> </a:t>
            </a:r>
            <a:r>
              <a:rPr lang="en-US" sz="1600" dirty="0"/>
              <a:t>to harness the out-of-the box features of the vision transformers. As there can be no benefit to train the classification head simultaneously, as there is no parameter sharing, they are </a:t>
            </a:r>
            <a:r>
              <a:rPr lang="en-US" sz="1600" b="1" dirty="0"/>
              <a:t>trained sequentially </a:t>
            </a:r>
            <a:r>
              <a:rPr lang="en-US" sz="1600" dirty="0"/>
              <a:t>on fully labelled datasets split. </a:t>
            </a:r>
          </a:p>
          <a:p>
            <a:r>
              <a:rPr lang="en-US" sz="1600" b="1" dirty="0"/>
              <a:t>Training: 0.33% of parameters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49B2F56-148A-4D54-1D81-D95D49A2995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CDD0CF1-0EF2-71E9-B3D9-9A2BAD27FE89}"/>
              </a:ext>
            </a:extLst>
          </p:cNvPr>
          <p:cNvSpPr/>
          <p:nvPr/>
        </p:nvSpPr>
        <p:spPr>
          <a:xfrm>
            <a:off x="3962400" y="4698475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13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67C2C4C7-075B-542C-9C1B-D7D03996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99D24D7-F496-0829-BBAE-876BE611EE7E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26B6E2-348F-1E6A-46AC-C967AF912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84" r="4361" b="2471"/>
          <a:stretch>
            <a:fillRect/>
          </a:stretch>
        </p:blipFill>
        <p:spPr>
          <a:xfrm>
            <a:off x="319789" y="1"/>
            <a:ext cx="2333469" cy="435477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511FC08-FE3A-B555-FA4E-3583D987A029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8777332-FD02-C871-A917-0F6D47523650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CC2D3F-754D-DAFA-54FA-4E0B9580B975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B7956C-E9AA-9C1E-AC52-2D646F11BC9D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13" name="Google Shape;353;p31">
            <a:extLst>
              <a:ext uri="{FF2B5EF4-FFF2-40B4-BE49-F238E27FC236}">
                <a16:creationId xmlns:a16="http://schemas.microsoft.com/office/drawing/2014/main" id="{CA25DF93-007F-9818-F25D-CE72F3D2731D}"/>
              </a:ext>
            </a:extLst>
          </p:cNvPr>
          <p:cNvSpPr txBox="1">
            <a:spLocks/>
          </p:cNvSpPr>
          <p:nvPr/>
        </p:nvSpPr>
        <p:spPr>
          <a:xfrm>
            <a:off x="2765893" y="1223302"/>
            <a:ext cx="5343758" cy="177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/>
              <a:t>Partial fine-tune: </a:t>
            </a:r>
            <a:r>
              <a:rPr lang="en-US" sz="1600" dirty="0"/>
              <a:t>unfreezing the attention pooling layer and last four transformers block of the </a:t>
            </a:r>
            <a:r>
              <a:rPr lang="en-US" sz="1600" dirty="0" err="1"/>
              <a:t>ViT</a:t>
            </a:r>
            <a:r>
              <a:rPr lang="en-US" sz="1600" dirty="0"/>
              <a:t>, using a differential LR strategy (using 1/10 of the LR for transformers blocks)</a:t>
            </a:r>
          </a:p>
          <a:p>
            <a:r>
              <a:rPr lang="en-US" sz="1600" b="1" dirty="0"/>
              <a:t>Training: 20.13% of parameters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FAF6AB7-E3E9-3959-11CD-5A18432248F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1B22BE4-6BBC-0941-87A2-46ED8B746067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63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9CA2494-D08E-2FE6-18CD-67D4E56477F1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Google Shape;547;p36">
            <a:extLst>
              <a:ext uri="{FF2B5EF4-FFF2-40B4-BE49-F238E27FC236}">
                <a16:creationId xmlns:a16="http://schemas.microsoft.com/office/drawing/2014/main" id="{AEF97401-3B8C-58E8-F3C5-D85208A142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6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Can </a:t>
            </a:r>
            <a:r>
              <a:rPr lang="it-IT" b="1" dirty="0" err="1"/>
              <a:t>we</a:t>
            </a:r>
            <a:r>
              <a:rPr lang="it-IT" b="1" dirty="0"/>
              <a:t> go </a:t>
            </a:r>
            <a:r>
              <a:rPr lang="it-IT" b="1" dirty="0" err="1"/>
              <a:t>deeper</a:t>
            </a:r>
            <a:r>
              <a:rPr lang="it-IT" b="1" dirty="0"/>
              <a:t> with </a:t>
            </a:r>
            <a:r>
              <a:rPr lang="it-IT" b="1" dirty="0">
                <a:solidFill>
                  <a:srgbClr val="FF0000"/>
                </a:solidFill>
              </a:rPr>
              <a:t>full fine-</a:t>
            </a:r>
            <a:r>
              <a:rPr lang="it-IT" b="1" dirty="0" err="1">
                <a:solidFill>
                  <a:srgbClr val="FF0000"/>
                </a:solidFill>
              </a:rPr>
              <a:t>tune</a:t>
            </a:r>
            <a:r>
              <a:rPr lang="it-IT" b="1" dirty="0"/>
              <a:t>?</a:t>
            </a:r>
            <a:endParaRPr lang="it-IT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Google Shape;547;p36">
            <a:extLst>
              <a:ext uri="{FF2B5EF4-FFF2-40B4-BE49-F238E27FC236}">
                <a16:creationId xmlns:a16="http://schemas.microsoft.com/office/drawing/2014/main" id="{2555A10F-9BB5-1E26-0AED-5FD938E1E162}"/>
              </a:ext>
            </a:extLst>
          </p:cNvPr>
          <p:cNvSpPr txBox="1">
            <a:spLocks/>
          </p:cNvSpPr>
          <p:nvPr/>
        </p:nvSpPr>
        <p:spPr>
          <a:xfrm>
            <a:off x="186600" y="4813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b="1" dirty="0"/>
              <a:t>Not </a:t>
            </a:r>
            <a:r>
              <a:rPr lang="it-IT" b="1" dirty="0" err="1"/>
              <a:t>really</a:t>
            </a:r>
            <a:r>
              <a:rPr lang="it-IT" b="1" dirty="0"/>
              <a:t>: Not </a:t>
            </a:r>
            <a:r>
              <a:rPr lang="it-IT" b="1" dirty="0" err="1"/>
              <a:t>enough</a:t>
            </a:r>
            <a:r>
              <a:rPr lang="it-IT" b="1" dirty="0"/>
              <a:t> VRAM</a:t>
            </a:r>
            <a:endParaRPr lang="it-IT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Google Shape;547;p36">
            <a:extLst>
              <a:ext uri="{FF2B5EF4-FFF2-40B4-BE49-F238E27FC236}">
                <a16:creationId xmlns:a16="http://schemas.microsoft.com/office/drawing/2014/main" id="{0F85B022-F739-42AA-66C3-0E2CDF11DBCB}"/>
              </a:ext>
            </a:extLst>
          </p:cNvPr>
          <p:cNvSpPr txBox="1">
            <a:spLocks/>
          </p:cNvSpPr>
          <p:nvPr/>
        </p:nvSpPr>
        <p:spPr>
          <a:xfrm>
            <a:off x="661308" y="993556"/>
            <a:ext cx="7845878" cy="68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dirty="0"/>
              <a:t>Use </a:t>
            </a:r>
            <a:r>
              <a:rPr lang="it-IT" sz="1600" dirty="0" err="1"/>
              <a:t>gradient</a:t>
            </a:r>
            <a:r>
              <a:rPr lang="it-IT" sz="1600" dirty="0"/>
              <a:t> </a:t>
            </a:r>
            <a:r>
              <a:rPr lang="it-IT" sz="1600" dirty="0" err="1"/>
              <a:t>checkpointing</a:t>
            </a:r>
            <a:r>
              <a:rPr lang="it-IT" sz="1600" dirty="0"/>
              <a:t> and mixed </a:t>
            </a:r>
            <a:r>
              <a:rPr lang="it-IT" sz="1600" dirty="0" err="1"/>
              <a:t>precision</a:t>
            </a:r>
            <a:r>
              <a:rPr lang="it-IT" sz="1600" dirty="0"/>
              <a:t>? Still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enough</a:t>
            </a:r>
            <a:r>
              <a:rPr lang="it-IT" sz="1600" dirty="0"/>
              <a:t>.</a:t>
            </a:r>
          </a:p>
          <a:p>
            <a:r>
              <a:rPr lang="it-IT" sz="1600" dirty="0"/>
              <a:t>Use a </a:t>
            </a:r>
            <a:r>
              <a:rPr lang="it-IT" sz="1600" dirty="0" err="1"/>
              <a:t>smaller</a:t>
            </a:r>
            <a:r>
              <a:rPr lang="it-IT" sz="1600" dirty="0"/>
              <a:t> batch size? </a:t>
            </a:r>
            <a:r>
              <a:rPr lang="it-IT" sz="1600" dirty="0" err="1"/>
              <a:t>Noisy</a:t>
            </a:r>
            <a:r>
              <a:rPr lang="it-IT" sz="1600" dirty="0"/>
              <a:t> </a:t>
            </a:r>
            <a:r>
              <a:rPr lang="it-IT" sz="1600" dirty="0" err="1"/>
              <a:t>gradients</a:t>
            </a:r>
            <a:r>
              <a:rPr lang="it-IT" sz="1600" dirty="0"/>
              <a:t>, </a:t>
            </a:r>
            <a:r>
              <a:rPr lang="it-IT" sz="1600" dirty="0" err="1"/>
              <a:t>accentued</a:t>
            </a:r>
            <a:r>
              <a:rPr lang="it-IT" sz="1600" dirty="0"/>
              <a:t> by the multi-task setting</a:t>
            </a:r>
            <a:r>
              <a:rPr lang="it-IT" sz="1800" dirty="0"/>
              <a:t>.</a:t>
            </a:r>
            <a:r>
              <a:rPr lang="it-IT" sz="1800" b="1" dirty="0"/>
              <a:t> </a:t>
            </a:r>
            <a:endParaRPr lang="it-IT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Elemento grafico 13" descr="Punto interrogativo con riempimento a tinta unita">
            <a:extLst>
              <a:ext uri="{FF2B5EF4-FFF2-40B4-BE49-F238E27FC236}">
                <a16:creationId xmlns:a16="http://schemas.microsoft.com/office/drawing/2014/main" id="{8FD28E86-A288-68AF-D720-FF4D2EF29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28" y="1084885"/>
            <a:ext cx="503464" cy="503464"/>
          </a:xfrm>
          <a:prstGeom prst="rect">
            <a:avLst/>
          </a:prstGeom>
        </p:spPr>
      </p:pic>
      <p:sp>
        <p:nvSpPr>
          <p:cNvPr id="15" name="Google Shape;547;p36">
            <a:extLst>
              <a:ext uri="{FF2B5EF4-FFF2-40B4-BE49-F238E27FC236}">
                <a16:creationId xmlns:a16="http://schemas.microsoft.com/office/drawing/2014/main" id="{4AD46C05-F478-F7C3-07A6-8D6C170F6F8F}"/>
              </a:ext>
            </a:extLst>
          </p:cNvPr>
          <p:cNvSpPr txBox="1">
            <a:spLocks/>
          </p:cNvSpPr>
          <p:nvPr/>
        </p:nvSpPr>
        <p:spPr>
          <a:xfrm>
            <a:off x="186600" y="17994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b="1" dirty="0"/>
              <a:t>Do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want</a:t>
            </a:r>
            <a:r>
              <a:rPr lang="it-IT" b="1" dirty="0"/>
              <a:t> to go </a:t>
            </a:r>
            <a:r>
              <a:rPr lang="it-IT" b="1" dirty="0" err="1"/>
              <a:t>deeper</a:t>
            </a:r>
            <a:r>
              <a:rPr lang="it-IT" b="1" dirty="0"/>
              <a:t>? </a:t>
            </a:r>
            <a:r>
              <a:rPr lang="it-IT" b="1" dirty="0">
                <a:solidFill>
                  <a:srgbClr val="00B050"/>
                </a:solidFill>
              </a:rPr>
              <a:t>Yes</a:t>
            </a:r>
            <a:r>
              <a:rPr lang="it-IT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715D065-4AA6-3BE8-B251-8702AF435A71}"/>
              </a:ext>
            </a:extLst>
          </p:cNvPr>
          <p:cNvSpPr txBox="1"/>
          <p:nvPr/>
        </p:nvSpPr>
        <p:spPr>
          <a:xfrm>
            <a:off x="275228" y="2372164"/>
            <a:ext cx="6448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</a:rPr>
              <a:t>Adjusting the early-layer feature representations within the vision encoder may offer significant benefits.</a:t>
            </a:r>
            <a:endParaRPr lang="it-IT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0295E16-69FC-E631-A7EC-D9986D522A0E}"/>
              </a:ext>
            </a:extLst>
          </p:cNvPr>
          <p:cNvSpPr txBox="1"/>
          <p:nvPr/>
        </p:nvSpPr>
        <p:spPr>
          <a:xfrm>
            <a:off x="275228" y="3377226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b="1" dirty="0">
                <a:solidFill>
                  <a:srgbClr val="FF0000"/>
                </a:solidFill>
                <a:latin typeface="Aptos" panose="020B0004020202020204" pitchFamily="34" charset="0"/>
              </a:rPr>
              <a:t>*</a:t>
            </a:r>
            <a:endParaRPr lang="it-IT" sz="4400" dirty="0">
              <a:latin typeface="Aptos" panose="020B0004020202020204" pitchFamily="34" charset="0"/>
            </a:endParaRPr>
          </a:p>
        </p:txBody>
      </p:sp>
      <p:sp>
        <p:nvSpPr>
          <p:cNvPr id="20" name="Google Shape;547;p36">
            <a:extLst>
              <a:ext uri="{FF2B5EF4-FFF2-40B4-BE49-F238E27FC236}">
                <a16:creationId xmlns:a16="http://schemas.microsoft.com/office/drawing/2014/main" id="{415245B2-E74A-551D-C708-99611F60E8A5}"/>
              </a:ext>
            </a:extLst>
          </p:cNvPr>
          <p:cNvSpPr txBox="1">
            <a:spLocks/>
          </p:cNvSpPr>
          <p:nvPr/>
        </p:nvSpPr>
        <p:spPr>
          <a:xfrm>
            <a:off x="732065" y="3201857"/>
            <a:ext cx="7845878" cy="39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/>
              <a:t>Increase capacity </a:t>
            </a:r>
            <a:r>
              <a:rPr lang="en-US" sz="1600" dirty="0"/>
              <a:t>with relatively </a:t>
            </a:r>
            <a:r>
              <a:rPr lang="en-US" sz="1600" b="1" dirty="0"/>
              <a:t>small dataset, </a:t>
            </a:r>
            <a:r>
              <a:rPr lang="en-US" sz="1600" dirty="0"/>
              <a:t>possible </a:t>
            </a:r>
            <a:r>
              <a:rPr lang="en-US" sz="1600" b="1" dirty="0"/>
              <a:t>overfitting</a:t>
            </a:r>
            <a:r>
              <a:rPr lang="en-US" sz="1600" dirty="0"/>
              <a:t>. </a:t>
            </a:r>
            <a:endParaRPr lang="it-IT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Google Shape;547;p36">
            <a:extLst>
              <a:ext uri="{FF2B5EF4-FFF2-40B4-BE49-F238E27FC236}">
                <a16:creationId xmlns:a16="http://schemas.microsoft.com/office/drawing/2014/main" id="{A85F82DE-32F5-B578-0961-364F703A9361}"/>
              </a:ext>
            </a:extLst>
          </p:cNvPr>
          <p:cNvSpPr txBox="1">
            <a:spLocks/>
          </p:cNvSpPr>
          <p:nvPr/>
        </p:nvSpPr>
        <p:spPr>
          <a:xfrm>
            <a:off x="732065" y="3507192"/>
            <a:ext cx="7845878" cy="39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dirty="0"/>
              <a:t>Full fine-tuning could allow task-specific gradients to destroy the network powerful, generalized knowledge, </a:t>
            </a:r>
            <a:r>
              <a:rPr lang="en-US" sz="1600" b="1" dirty="0"/>
              <a:t>“Catastrophic forgetting”</a:t>
            </a:r>
            <a:endParaRPr lang="it-IT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7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A44BC-3327-902F-2D2E-52894E1D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2375"/>
            <a:ext cx="7704000" cy="572700"/>
          </a:xfrm>
        </p:spPr>
        <p:txBody>
          <a:bodyPr/>
          <a:lstStyle/>
          <a:p>
            <a:r>
              <a:rPr lang="it-IT" b="1" dirty="0" err="1"/>
              <a:t>Parameter</a:t>
            </a:r>
            <a:r>
              <a:rPr lang="it-IT" b="1" dirty="0"/>
              <a:t> </a:t>
            </a:r>
            <a:r>
              <a:rPr lang="it-IT" b="1" dirty="0" err="1"/>
              <a:t>Efficient</a:t>
            </a:r>
            <a:r>
              <a:rPr lang="it-IT" b="1" dirty="0"/>
              <a:t> Fine-</a:t>
            </a:r>
            <a:r>
              <a:rPr lang="it-IT" b="1" dirty="0" err="1"/>
              <a:t>tune</a:t>
            </a:r>
            <a:r>
              <a:rPr lang="it-IT" b="1" dirty="0"/>
              <a:t> with </a:t>
            </a:r>
            <a:br>
              <a:rPr lang="it-IT" b="1" dirty="0"/>
            </a:br>
            <a:r>
              <a:rPr lang="it-IT" b="1" dirty="0"/>
              <a:t>Low Rank Adaptation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33877C5-F995-88B7-4F11-C6950400A6CC}"/>
              </a:ext>
            </a:extLst>
          </p:cNvPr>
          <p:cNvSpPr txBox="1">
            <a:spLocks/>
          </p:cNvSpPr>
          <p:nvPr/>
        </p:nvSpPr>
        <p:spPr>
          <a:xfrm>
            <a:off x="336745" y="1088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 err="1"/>
              <a:t>Main</a:t>
            </a:r>
            <a:r>
              <a:rPr lang="it-IT" sz="1600" b="1" dirty="0"/>
              <a:t> Idea: </a:t>
            </a:r>
            <a:r>
              <a:rPr lang="it-IT" sz="1600" dirty="0"/>
              <a:t>the</a:t>
            </a:r>
            <a:r>
              <a:rPr lang="it-IT" sz="1600" b="1" dirty="0"/>
              <a:t> </a:t>
            </a:r>
            <a:r>
              <a:rPr lang="it-IT" sz="1600" dirty="0"/>
              <a:t>weight updates for large </a:t>
            </a:r>
            <a:r>
              <a:rPr lang="it-IT" sz="1600" dirty="0" err="1"/>
              <a:t>pre-trained</a:t>
            </a:r>
            <a:r>
              <a:rPr lang="it-IT" sz="1600" dirty="0"/>
              <a:t> model </a:t>
            </a:r>
            <a:r>
              <a:rPr lang="en-US" sz="1600" dirty="0"/>
              <a:t>can be effectively represented in a low-dimensional subspace.</a:t>
            </a:r>
            <a:endParaRPr lang="it-IT" sz="1600" b="1" dirty="0"/>
          </a:p>
        </p:txBody>
      </p:sp>
      <p:pic>
        <p:nvPicPr>
          <p:cNvPr id="9" name="Immagine 8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C71F54A5-3109-B188-5C9B-11770EE4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756946"/>
            <a:ext cx="2791076" cy="262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8972697-6957-18E3-3407-2D16F5F8DAB7}"/>
                  </a:ext>
                </a:extLst>
              </p:cNvPr>
              <p:cNvSpPr txBox="1"/>
              <p:nvPr/>
            </p:nvSpPr>
            <p:spPr>
              <a:xfrm>
                <a:off x="3467790" y="1763560"/>
                <a:ext cx="24944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𝐵𝐴𝑥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8972697-6957-18E3-3407-2D16F5F8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790" y="1763560"/>
                <a:ext cx="2494402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olo 1">
            <a:extLst>
              <a:ext uri="{FF2B5EF4-FFF2-40B4-BE49-F238E27FC236}">
                <a16:creationId xmlns:a16="http://schemas.microsoft.com/office/drawing/2014/main" id="{237F3504-DD9E-6C0D-2A05-F7ABFE61218D}"/>
              </a:ext>
            </a:extLst>
          </p:cNvPr>
          <p:cNvSpPr txBox="1">
            <a:spLocks/>
          </p:cNvSpPr>
          <p:nvPr/>
        </p:nvSpPr>
        <p:spPr>
          <a:xfrm>
            <a:off x="3603171" y="2132892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Benefits of </a:t>
            </a:r>
            <a:r>
              <a:rPr lang="it-IT" sz="1600" b="1" dirty="0" err="1"/>
              <a:t>LoRA</a:t>
            </a:r>
            <a:r>
              <a:rPr lang="it-IT" sz="1600" b="1" dirty="0"/>
              <a:t>: </a:t>
            </a:r>
          </a:p>
          <a:p>
            <a:endParaRPr lang="it-IT" sz="1600" b="1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ABC581BB-D30E-FFAE-57B0-4722945D90CB}"/>
              </a:ext>
            </a:extLst>
          </p:cNvPr>
          <p:cNvSpPr txBox="1">
            <a:spLocks/>
          </p:cNvSpPr>
          <p:nvPr/>
        </p:nvSpPr>
        <p:spPr>
          <a:xfrm>
            <a:off x="3603171" y="2480866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Small checkpoints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accent2"/>
                </a:solidFill>
              </a:rPr>
              <a:t>No </a:t>
            </a:r>
            <a:r>
              <a:rPr lang="it-IT" sz="1600" b="1" dirty="0" err="1">
                <a:solidFill>
                  <a:schemeClr val="accent2"/>
                </a:solidFill>
              </a:rPr>
              <a:t>added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inference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latency</a:t>
            </a:r>
            <a:r>
              <a:rPr lang="it-IT" sz="1600" dirty="0"/>
              <a:t> </a:t>
            </a:r>
            <a:r>
              <a:rPr lang="it-IT" sz="1600" b="1" dirty="0"/>
              <a:t>and </a:t>
            </a:r>
            <a:r>
              <a:rPr lang="it-IT" sz="1600" b="1" dirty="0" err="1"/>
              <a:t>memory</a:t>
            </a:r>
            <a:r>
              <a:rPr lang="it-IT" sz="1600" b="1" dirty="0"/>
              <a:t> footprint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accent2"/>
                </a:solidFill>
              </a:rPr>
              <a:t>Lower VRAM </a:t>
            </a:r>
            <a:r>
              <a:rPr lang="it-IT" sz="1600" b="1" dirty="0" err="1">
                <a:solidFill>
                  <a:schemeClr val="accent2"/>
                </a:solidFill>
              </a:rPr>
              <a:t>consumption</a:t>
            </a:r>
            <a:r>
              <a:rPr lang="it-IT" sz="1600" b="1" dirty="0"/>
              <a:t> </a:t>
            </a:r>
            <a:r>
              <a:rPr lang="it-IT" sz="1600" dirty="0"/>
              <a:t>due to </a:t>
            </a:r>
            <a:r>
              <a:rPr lang="it-IT" sz="1600" dirty="0" err="1"/>
              <a:t>parameter-efficient</a:t>
            </a:r>
            <a:r>
              <a:rPr lang="it-IT" sz="1600" dirty="0"/>
              <a:t> updates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Prevents</a:t>
            </a:r>
            <a:r>
              <a:rPr lang="it-IT" sz="1600" b="1" dirty="0">
                <a:solidFill>
                  <a:schemeClr val="accent2"/>
                </a:solidFill>
              </a:rPr>
              <a:t> «</a:t>
            </a:r>
            <a:r>
              <a:rPr lang="it-IT" sz="1600" b="1" dirty="0" err="1">
                <a:solidFill>
                  <a:schemeClr val="accent2"/>
                </a:solidFill>
              </a:rPr>
              <a:t>catastrophic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b="1" dirty="0" err="1">
                <a:solidFill>
                  <a:schemeClr val="accent2"/>
                </a:solidFill>
              </a:rPr>
              <a:t>forgetting</a:t>
            </a:r>
            <a:r>
              <a:rPr lang="it-IT" sz="1600" b="1" dirty="0">
                <a:solidFill>
                  <a:schemeClr val="accent2"/>
                </a:solidFill>
              </a:rPr>
              <a:t>» </a:t>
            </a:r>
            <a:r>
              <a:rPr lang="it-IT" sz="1600" dirty="0"/>
              <a:t>by </a:t>
            </a:r>
            <a:r>
              <a:rPr lang="it-IT" sz="1600" dirty="0" err="1"/>
              <a:t>limiting</a:t>
            </a:r>
            <a:r>
              <a:rPr lang="it-IT" sz="1600" dirty="0"/>
              <a:t> weight update in a low-</a:t>
            </a:r>
            <a:r>
              <a:rPr lang="it-IT" sz="1600" dirty="0" err="1"/>
              <a:t>rank</a:t>
            </a:r>
            <a:r>
              <a:rPr lang="it-IT" sz="1600" dirty="0"/>
              <a:t> </a:t>
            </a:r>
            <a:r>
              <a:rPr lang="it-IT" sz="1600" dirty="0" err="1"/>
              <a:t>space</a:t>
            </a:r>
            <a:endParaRPr lang="it-IT" sz="1600" dirty="0"/>
          </a:p>
          <a:p>
            <a:pPr marL="285750" indent="-285750">
              <a:buFontTx/>
              <a:buChar char="-"/>
            </a:pPr>
            <a:endParaRPr lang="it-IT" sz="16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969ADCD-4D9E-962B-0D7F-5BC8DC03EF5F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F76FE75-844A-BF8D-D668-58FF98D0AE02}"/>
              </a:ext>
            </a:extLst>
          </p:cNvPr>
          <p:cNvSpPr/>
          <p:nvPr/>
        </p:nvSpPr>
        <p:spPr>
          <a:xfrm>
            <a:off x="39624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267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20CA-7663-A3C7-83E5-31BEFB2A0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58F2CF-8B99-D23D-D82D-1B994854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2375"/>
            <a:ext cx="7704000" cy="572700"/>
          </a:xfrm>
        </p:spPr>
        <p:txBody>
          <a:bodyPr/>
          <a:lstStyle/>
          <a:p>
            <a:r>
              <a:rPr lang="it-IT" dirty="0" err="1"/>
              <a:t>Enhancements</a:t>
            </a:r>
            <a:r>
              <a:rPr lang="it-IT" dirty="0"/>
              <a:t> for </a:t>
            </a:r>
            <a:r>
              <a:rPr lang="it-IT" dirty="0" err="1"/>
              <a:t>LoRA</a:t>
            </a:r>
            <a:r>
              <a:rPr lang="it-IT" dirty="0"/>
              <a:t>: </a:t>
            </a:r>
            <a:r>
              <a:rPr lang="it-IT" b="1" dirty="0" err="1"/>
              <a:t>LoRA</a:t>
            </a:r>
            <a:r>
              <a:rPr lang="it-IT" b="1" dirty="0"/>
              <a:t>+ </a:t>
            </a:r>
            <a:br>
              <a:rPr lang="it-IT" b="1" dirty="0"/>
            </a:br>
            <a:r>
              <a:rPr lang="it-IT" dirty="0"/>
              <a:t>&amp; </a:t>
            </a:r>
            <a:r>
              <a:rPr lang="it-IT" dirty="0" err="1"/>
              <a:t>DoRA</a:t>
            </a:r>
            <a:endParaRPr lang="it-IT" b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0AB61844-95BC-9FA8-77CD-8A84C0845EDC}"/>
              </a:ext>
            </a:extLst>
          </p:cNvPr>
          <p:cNvSpPr txBox="1">
            <a:spLocks/>
          </p:cNvSpPr>
          <p:nvPr/>
        </p:nvSpPr>
        <p:spPr>
          <a:xfrm>
            <a:off x="336745" y="1088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 err="1"/>
              <a:t>Main</a:t>
            </a:r>
            <a:r>
              <a:rPr lang="it-IT" sz="1600" b="1" dirty="0"/>
              <a:t> Idea of </a:t>
            </a:r>
            <a:r>
              <a:rPr lang="it-IT" sz="1600" b="1" dirty="0" err="1"/>
              <a:t>LoRA</a:t>
            </a:r>
            <a:r>
              <a:rPr lang="it-IT" sz="1600" b="1" dirty="0"/>
              <a:t>+: </a:t>
            </a:r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achieve</a:t>
            </a:r>
            <a:r>
              <a:rPr lang="it-IT" sz="1600" dirty="0"/>
              <a:t> a </a:t>
            </a:r>
            <a:r>
              <a:rPr lang="it-IT" sz="1600" dirty="0" err="1"/>
              <a:t>better</a:t>
            </a:r>
            <a:r>
              <a:rPr lang="it-IT" sz="1600" dirty="0"/>
              <a:t> </a:t>
            </a:r>
            <a:r>
              <a:rPr lang="it-IT" sz="1600" dirty="0" err="1"/>
              <a:t>LoRA</a:t>
            </a:r>
            <a:r>
              <a:rPr lang="it-IT" sz="1600" dirty="0"/>
              <a:t> fine-</a:t>
            </a:r>
            <a:r>
              <a:rPr lang="it-IT" sz="1600" dirty="0" err="1"/>
              <a:t>tune</a:t>
            </a:r>
            <a:r>
              <a:rPr lang="it-IT" sz="1600" dirty="0"/>
              <a:t> by </a:t>
            </a:r>
            <a:r>
              <a:rPr lang="it-IT" sz="1600" dirty="0" err="1"/>
              <a:t>employing</a:t>
            </a:r>
            <a:r>
              <a:rPr lang="it-IT" sz="1600" dirty="0"/>
              <a:t> a </a:t>
            </a:r>
            <a:r>
              <a:rPr lang="it-IT" sz="1600" dirty="0" err="1"/>
              <a:t>differtential</a:t>
            </a:r>
            <a:r>
              <a:rPr lang="it-IT" sz="1600" dirty="0"/>
              <a:t> learning rate strategy for the </a:t>
            </a:r>
            <a:r>
              <a:rPr lang="it-IT" sz="1600" dirty="0" err="1"/>
              <a:t>LoRA</a:t>
            </a:r>
            <a:r>
              <a:rPr lang="it-IT" sz="1600" dirty="0"/>
              <a:t> </a:t>
            </a:r>
            <a:r>
              <a:rPr lang="it-IT" sz="1600" dirty="0" err="1"/>
              <a:t>matrices</a:t>
            </a:r>
            <a:r>
              <a:rPr lang="it-IT" sz="1600" dirty="0"/>
              <a:t>.</a:t>
            </a:r>
            <a:endParaRPr lang="it-IT" sz="1600" b="1" dirty="0"/>
          </a:p>
        </p:txBody>
      </p:sp>
      <p:pic>
        <p:nvPicPr>
          <p:cNvPr id="9" name="Immagine 8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DF51D51E-343B-B7BE-D2A4-4C761D80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756946"/>
            <a:ext cx="2791076" cy="262567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92DD7703-959C-2AF3-0C84-27190802BCD3}"/>
              </a:ext>
            </a:extLst>
          </p:cNvPr>
          <p:cNvSpPr txBox="1">
            <a:spLocks/>
          </p:cNvSpPr>
          <p:nvPr/>
        </p:nvSpPr>
        <p:spPr>
          <a:xfrm>
            <a:off x="3603171" y="2132892"/>
            <a:ext cx="2791076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Training update for </a:t>
            </a:r>
            <a:r>
              <a:rPr lang="it-IT" sz="1600" b="1" dirty="0" err="1"/>
              <a:t>LoRA</a:t>
            </a:r>
            <a:r>
              <a:rPr lang="it-IT" sz="1600" b="1" dirty="0"/>
              <a:t>+: </a:t>
            </a:r>
          </a:p>
          <a:p>
            <a:endParaRPr lang="it-IT" sz="1600" b="1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9B97E00-3903-76DB-4513-8289EFCBBD4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71B6690-EE8F-BE8A-99A0-941CF82D8297}"/>
              </a:ext>
            </a:extLst>
          </p:cNvPr>
          <p:cNvSpPr/>
          <p:nvPr/>
        </p:nvSpPr>
        <p:spPr>
          <a:xfrm>
            <a:off x="39624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8CC94F9-DCAC-A8D6-346C-DA6ED34F1934}"/>
                  </a:ext>
                </a:extLst>
              </p:cNvPr>
              <p:cNvSpPr txBox="1"/>
              <p:nvPr/>
            </p:nvSpPr>
            <p:spPr>
              <a:xfrm>
                <a:off x="3678520" y="2967851"/>
                <a:ext cx="251324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it-IT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8CC94F9-DCAC-A8D6-346C-DA6ED34F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520" y="2967851"/>
                <a:ext cx="2513248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AC6B44F-8BB3-D08B-1422-0A34356C05EE}"/>
                  </a:ext>
                </a:extLst>
              </p:cNvPr>
              <p:cNvSpPr txBox="1"/>
              <p:nvPr/>
            </p:nvSpPr>
            <p:spPr>
              <a:xfrm>
                <a:off x="3811920" y="2598519"/>
                <a:ext cx="24870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𝜆𝜂</m:t>
                      </m:r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AC6B44F-8BB3-D08B-1422-0A34356C0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920" y="2598519"/>
                <a:ext cx="2487027" cy="369332"/>
              </a:xfrm>
              <a:prstGeom prst="rect">
                <a:avLst/>
              </a:prstGeom>
              <a:blipFill>
                <a:blip r:embed="rId4"/>
                <a:stretch>
                  <a:fillRect l="-1961" r="-245" b="-377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C9292BD6-6558-FCBB-AF63-6995E4F954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8612" y="3407610"/>
                <a:ext cx="5360669" cy="467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700"/>
                  <a:buFont typeface="Days One"/>
                  <a:buNone/>
                  <a:defRPr sz="2700" b="0" i="0" u="none" strike="noStrike" cap="none">
                    <a:solidFill>
                      <a:schemeClr val="dk1"/>
                    </a:solidFill>
                    <a:latin typeface="Aptos" panose="020B0004020202020204" pitchFamily="34" charset="0"/>
                    <a:ea typeface="Days One"/>
                    <a:cs typeface="Days One"/>
                    <a:sym typeface="Days On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Days One"/>
                  <a:buNone/>
                  <a:defRPr sz="3500" b="0" i="0" u="none" strike="noStrike" cap="none">
                    <a:solidFill>
                      <a:schemeClr val="dk1"/>
                    </a:solidFill>
                    <a:latin typeface="Days One"/>
                    <a:ea typeface="Days One"/>
                    <a:cs typeface="Days One"/>
                    <a:sym typeface="Days One"/>
                  </a:defRPr>
                </a:lvl9pPr>
              </a:lstStyle>
              <a:p>
                <a:r>
                  <a:rPr lang="it-IT" sz="1600" dirty="0"/>
                  <a:t>In </a:t>
                </a:r>
                <a:r>
                  <a:rPr lang="it-IT" sz="1600" dirty="0" err="1"/>
                  <a:t>our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implementation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set </a:t>
                </a:r>
                <a14:m>
                  <m:oMath xmlns:m="http://schemas.openxmlformats.org/officeDocument/2006/math">
                    <m:r>
                      <a:rPr lang="it-IT" sz="1600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it-IT" sz="1600" b="1" dirty="0"/>
              </a:p>
            </p:txBody>
          </p:sp>
        </mc:Choice>
        <mc:Fallback xmlns=""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C9292BD6-6558-FCBB-AF63-6995E4F95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612" y="3407610"/>
                <a:ext cx="5360669" cy="467393"/>
              </a:xfrm>
              <a:prstGeom prst="rect">
                <a:avLst/>
              </a:prstGeom>
              <a:blipFill>
                <a:blip r:embed="rId5"/>
                <a:stretch>
                  <a:fillRect l="-6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3EAF8-7343-4E76-51EE-8F410466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F4422-5BD7-D8A2-1D9D-7D415EC2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9877"/>
            <a:ext cx="7704000" cy="572700"/>
          </a:xfrm>
        </p:spPr>
        <p:txBody>
          <a:bodyPr/>
          <a:lstStyle/>
          <a:p>
            <a:r>
              <a:rPr lang="it-IT" dirty="0" err="1"/>
              <a:t>Enhancements</a:t>
            </a:r>
            <a:r>
              <a:rPr lang="it-IT" dirty="0"/>
              <a:t> for </a:t>
            </a:r>
            <a:r>
              <a:rPr lang="it-IT" dirty="0" err="1"/>
              <a:t>LoRA</a:t>
            </a:r>
            <a:r>
              <a:rPr lang="it-IT" dirty="0"/>
              <a:t>: </a:t>
            </a:r>
            <a:r>
              <a:rPr lang="it-IT" dirty="0" err="1"/>
              <a:t>LoRA</a:t>
            </a:r>
            <a:r>
              <a:rPr lang="it-IT" dirty="0"/>
              <a:t>+ &amp; </a:t>
            </a:r>
            <a:r>
              <a:rPr lang="it-IT" b="1" dirty="0" err="1"/>
              <a:t>DoRA</a:t>
            </a:r>
            <a:endParaRPr lang="it-IT" b="1" dirty="0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BADF9F2B-6670-A3DD-EE60-C464E7DC61E8}"/>
              </a:ext>
            </a:extLst>
          </p:cNvPr>
          <p:cNvSpPr txBox="1">
            <a:spLocks/>
          </p:cNvSpPr>
          <p:nvPr/>
        </p:nvSpPr>
        <p:spPr>
          <a:xfrm>
            <a:off x="3318745" y="1060048"/>
            <a:ext cx="5360669" cy="46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800" b="1" dirty="0" err="1"/>
              <a:t>Main</a:t>
            </a:r>
            <a:r>
              <a:rPr lang="it-IT" sz="1800" b="1" dirty="0"/>
              <a:t> Idea: </a:t>
            </a:r>
            <a:r>
              <a:rPr lang="it-IT" sz="1800" dirty="0" err="1"/>
              <a:t>enhance</a:t>
            </a:r>
            <a:r>
              <a:rPr lang="it-IT" sz="1800" dirty="0"/>
              <a:t> the weight update by </a:t>
            </a:r>
            <a:r>
              <a:rPr lang="it-IT" sz="1800" dirty="0" err="1"/>
              <a:t>seperately</a:t>
            </a:r>
            <a:r>
              <a:rPr lang="it-IT" sz="1800" dirty="0"/>
              <a:t> training the </a:t>
            </a:r>
            <a:r>
              <a:rPr lang="it-IT" sz="1800" dirty="0" err="1"/>
              <a:t>direction</a:t>
            </a:r>
            <a:r>
              <a:rPr lang="it-IT" sz="1800" dirty="0"/>
              <a:t> and </a:t>
            </a:r>
            <a:r>
              <a:rPr lang="it-IT" sz="1800" dirty="0" err="1"/>
              <a:t>magnitude</a:t>
            </a:r>
            <a:r>
              <a:rPr lang="it-IT" sz="1800" dirty="0"/>
              <a:t> of the update</a:t>
            </a:r>
            <a:r>
              <a:rPr lang="en-US" sz="1800" dirty="0"/>
              <a:t>.</a:t>
            </a:r>
            <a:endParaRPr lang="it-IT" sz="1800" b="1" dirty="0"/>
          </a:p>
        </p:txBody>
      </p:sp>
      <p:pic>
        <p:nvPicPr>
          <p:cNvPr id="6" name="Immagine 5" descr="Immagine che contiene testo, diagramm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0720E56-62EB-422F-2F10-9D869D64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7" y="898497"/>
            <a:ext cx="2255472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7B9DB2E-BE68-41F1-617F-01057784C3CC}"/>
                  </a:ext>
                </a:extLst>
              </p:cNvPr>
              <p:cNvSpPr txBox="1"/>
              <p:nvPr/>
            </p:nvSpPr>
            <p:spPr>
              <a:xfrm>
                <a:off x="3318745" y="2159027"/>
                <a:ext cx="2890158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𝐵𝐴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  <m:t>𝐵𝐴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7B9DB2E-BE68-41F1-617F-01057784C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45" y="2159027"/>
                <a:ext cx="2890158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olo 1">
            <a:extLst>
              <a:ext uri="{FF2B5EF4-FFF2-40B4-BE49-F238E27FC236}">
                <a16:creationId xmlns:a16="http://schemas.microsoft.com/office/drawing/2014/main" id="{D007821C-90EC-2A33-DF55-7156DF23D06C}"/>
              </a:ext>
            </a:extLst>
          </p:cNvPr>
          <p:cNvSpPr txBox="1">
            <a:spLocks/>
          </p:cNvSpPr>
          <p:nvPr/>
        </p:nvSpPr>
        <p:spPr>
          <a:xfrm>
            <a:off x="3345959" y="3227989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Benefits of </a:t>
            </a:r>
            <a:r>
              <a:rPr lang="it-IT" sz="1600" b="1" dirty="0" err="1"/>
              <a:t>DoRA</a:t>
            </a:r>
            <a:r>
              <a:rPr lang="it-IT" sz="1600" b="1" dirty="0"/>
              <a:t>:</a:t>
            </a:r>
          </a:p>
          <a:p>
            <a:r>
              <a:rPr lang="it-IT" sz="1600" b="1" dirty="0"/>
              <a:t> </a:t>
            </a:r>
          </a:p>
          <a:p>
            <a:endParaRPr lang="it-IT" sz="1600" b="1" dirty="0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47301A3-6872-1AD0-BAD2-DBBD33838DF4}"/>
              </a:ext>
            </a:extLst>
          </p:cNvPr>
          <p:cNvSpPr txBox="1">
            <a:spLocks/>
          </p:cNvSpPr>
          <p:nvPr/>
        </p:nvSpPr>
        <p:spPr>
          <a:xfrm>
            <a:off x="3319228" y="3482149"/>
            <a:ext cx="5177802" cy="46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dirty="0"/>
              <a:t> Same benefits of </a:t>
            </a:r>
            <a:r>
              <a:rPr lang="it-IT" sz="1600" dirty="0" err="1"/>
              <a:t>LoRA</a:t>
            </a:r>
            <a:endParaRPr lang="it-IT" sz="1600" dirty="0"/>
          </a:p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b="1" dirty="0">
                <a:solidFill>
                  <a:schemeClr val="accent2"/>
                </a:solidFill>
              </a:rPr>
              <a:t> </a:t>
            </a:r>
            <a:r>
              <a:rPr lang="it-IT" sz="1600" dirty="0" err="1"/>
              <a:t>Increased</a:t>
            </a:r>
            <a:r>
              <a:rPr lang="it-IT" sz="1600" dirty="0"/>
              <a:t> learning </a:t>
            </a:r>
            <a:r>
              <a:rPr lang="it-IT" sz="1600" dirty="0" err="1"/>
              <a:t>capacity</a:t>
            </a:r>
            <a:r>
              <a:rPr lang="it-IT" sz="1600" dirty="0"/>
              <a:t>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C74228-DE13-C378-8563-8C0F1D87A6C3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90E52FF-A079-D579-7460-45FCFFBF5921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324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AB558C96-1D93-D6E6-D600-30AFEB740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>
            <a:extLst>
              <a:ext uri="{FF2B5EF4-FFF2-40B4-BE49-F238E27FC236}">
                <a16:creationId xmlns:a16="http://schemas.microsoft.com/office/drawing/2014/main" id="{AE2ADD00-1DA9-7527-97D7-4B18937AAB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Contesto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6564805-697D-7B41-9774-5CC014FDBD2C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9A3CB8-0428-3821-4844-0EDAF33E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1" t="947" r="4672" b="746"/>
          <a:stretch>
            <a:fillRect/>
          </a:stretch>
        </p:blipFill>
        <p:spPr>
          <a:xfrm>
            <a:off x="243841" y="76200"/>
            <a:ext cx="2407920" cy="41021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C990740-929A-2A05-4874-04EF7705E0EE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570D250-3C1E-3425-68B0-35EE74C601A6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8198E2-422F-C95E-141B-25B0850A3EA0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3197FE-F080-523D-D545-1C0E74DCC1BE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2" name="Google Shape;353;p31">
            <a:extLst>
              <a:ext uri="{FF2B5EF4-FFF2-40B4-BE49-F238E27FC236}">
                <a16:creationId xmlns:a16="http://schemas.microsoft.com/office/drawing/2014/main" id="{07D78180-5A4C-52F1-C38F-111F321F37F9}"/>
              </a:ext>
            </a:extLst>
          </p:cNvPr>
          <p:cNvSpPr txBox="1">
            <a:spLocks/>
          </p:cNvSpPr>
          <p:nvPr/>
        </p:nvSpPr>
        <p:spPr>
          <a:xfrm>
            <a:off x="2926327" y="1758839"/>
            <a:ext cx="5343758" cy="13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 err="1"/>
              <a:t>DoRA</a:t>
            </a:r>
            <a:r>
              <a:rPr lang="en-US" sz="1600" b="1" dirty="0"/>
              <a:t> &amp; </a:t>
            </a:r>
            <a:r>
              <a:rPr lang="en-US" sz="1600" b="1" dirty="0" err="1"/>
              <a:t>LoRA</a:t>
            </a:r>
            <a:r>
              <a:rPr lang="en-US" sz="1600" b="1" dirty="0"/>
              <a:t>+ : </a:t>
            </a:r>
            <a:r>
              <a:rPr lang="en-US" sz="1600" dirty="0"/>
              <a:t>adding </a:t>
            </a:r>
            <a:r>
              <a:rPr lang="en-US" sz="1600" dirty="0" err="1"/>
              <a:t>DoRA</a:t>
            </a:r>
            <a:r>
              <a:rPr lang="en-US" sz="1600" dirty="0"/>
              <a:t> adapters with </a:t>
            </a:r>
            <a:r>
              <a:rPr lang="en-US" sz="1600" b="1" dirty="0"/>
              <a:t>rank=64 </a:t>
            </a:r>
            <a:r>
              <a:rPr lang="en-US" sz="1600" dirty="0"/>
              <a:t>to </a:t>
            </a:r>
            <a:r>
              <a:rPr lang="en-US" sz="1600" b="1" dirty="0"/>
              <a:t>each linear layer </a:t>
            </a:r>
            <a:r>
              <a:rPr lang="en-US" sz="1600" dirty="0"/>
              <a:t>of the Vision Transformer and using a learning rate x6 to train the B matrices of the adapters.</a:t>
            </a:r>
          </a:p>
          <a:p>
            <a:r>
              <a:rPr lang="en-US" sz="1600" b="1" dirty="0"/>
              <a:t>Training: 8.47% of parameters (less than half of FT4)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5A8DC19-57BF-BDA5-F1CA-C9EC516DBFC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0AA2BA-FEBD-3415-BC89-CCDC3A2A0619}"/>
              </a:ext>
            </a:extLst>
          </p:cNvPr>
          <p:cNvSpPr/>
          <p:nvPr/>
        </p:nvSpPr>
        <p:spPr>
          <a:xfrm>
            <a:off x="3962400" y="4698475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537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F7A219-530F-578D-63EB-FF472204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PEFT &amp; Multi-task: </a:t>
            </a:r>
            <a:r>
              <a:rPr lang="it-IT" b="1" dirty="0" err="1"/>
              <a:t>MTLoRA</a:t>
            </a:r>
            <a:endParaRPr lang="it-IT" b="1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91F0CA29-040D-159F-7E04-860EC056A3F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F0F326A0-583C-20BF-32DD-91BB1E4C0ED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 descr="Immagine che contiene testo, diagramm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EC1AA99-2D00-E317-1A15-1384EF48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072461"/>
            <a:ext cx="5132942" cy="2867491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80CAE1E7-A308-335F-9CB7-458F7E155868}"/>
              </a:ext>
            </a:extLst>
          </p:cNvPr>
          <p:cNvSpPr txBox="1">
            <a:spLocks/>
          </p:cNvSpPr>
          <p:nvPr/>
        </p:nvSpPr>
        <p:spPr>
          <a:xfrm>
            <a:off x="5437415" y="1284279"/>
            <a:ext cx="33512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B718B1-EF6C-918B-C0F3-9DDA43616231}"/>
              </a:ext>
            </a:extLst>
          </p:cNvPr>
          <p:cNvSpPr txBox="1"/>
          <p:nvPr/>
        </p:nvSpPr>
        <p:spPr>
          <a:xfrm>
            <a:off x="5160156" y="1013376"/>
            <a:ext cx="3983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latin typeface="Aptos" panose="020B0004020202020204" pitchFamily="34" charset="0"/>
              </a:rPr>
              <a:t>Main</a:t>
            </a:r>
            <a:r>
              <a:rPr lang="it-IT" sz="1800" b="1" dirty="0">
                <a:latin typeface="Aptos" panose="020B0004020202020204" pitchFamily="34" charset="0"/>
              </a:rPr>
              <a:t> Idea:</a:t>
            </a:r>
            <a:r>
              <a:rPr lang="it-IT" sz="1800" dirty="0"/>
              <a:t> </a:t>
            </a:r>
            <a:r>
              <a:rPr lang="it-IT" sz="1800" dirty="0" err="1">
                <a:latin typeface="Aptos" panose="020B0004020202020204" pitchFamily="34" charset="0"/>
              </a:rPr>
              <a:t>disentangle</a:t>
            </a:r>
            <a:r>
              <a:rPr lang="it-IT" sz="1800" dirty="0">
                <a:latin typeface="Aptos" panose="020B0004020202020204" pitchFamily="34" charset="0"/>
              </a:rPr>
              <a:t> the </a:t>
            </a:r>
            <a:r>
              <a:rPr lang="it-IT" sz="1800" dirty="0" err="1">
                <a:latin typeface="Aptos" panose="020B0004020202020204" pitchFamily="34" charset="0"/>
              </a:rPr>
              <a:t>parameter</a:t>
            </a:r>
            <a:r>
              <a:rPr lang="it-IT" sz="1800" dirty="0">
                <a:latin typeface="Aptos" panose="020B0004020202020204" pitchFamily="34" charset="0"/>
              </a:rPr>
              <a:t> </a:t>
            </a:r>
            <a:r>
              <a:rPr lang="it-IT" sz="1800" dirty="0" err="1">
                <a:latin typeface="Aptos" panose="020B0004020202020204" pitchFamily="34" charset="0"/>
              </a:rPr>
              <a:t>space</a:t>
            </a:r>
            <a:r>
              <a:rPr lang="it-IT" sz="1800" dirty="0">
                <a:latin typeface="Aptos" panose="020B0004020202020204" pitchFamily="34" charset="0"/>
              </a:rPr>
              <a:t> </a:t>
            </a:r>
            <a:r>
              <a:rPr lang="it-IT" sz="1800" dirty="0" err="1">
                <a:latin typeface="Aptos" panose="020B0004020202020204" pitchFamily="34" charset="0"/>
              </a:rPr>
              <a:t>trough</a:t>
            </a:r>
            <a:r>
              <a:rPr lang="it-IT" sz="1800" dirty="0">
                <a:latin typeface="Aptos" panose="020B0004020202020204" pitchFamily="34" charset="0"/>
              </a:rPr>
              <a:t> </a:t>
            </a:r>
            <a:r>
              <a:rPr lang="it-IT" sz="1800" b="1" dirty="0">
                <a:latin typeface="Aptos" panose="020B0004020202020204" pitchFamily="34" charset="0"/>
              </a:rPr>
              <a:t>Task-</a:t>
            </a:r>
            <a:r>
              <a:rPr lang="it-IT" sz="1800" b="1" dirty="0" err="1">
                <a:latin typeface="Aptos" panose="020B0004020202020204" pitchFamily="34" charset="0"/>
              </a:rPr>
              <a:t>Specific</a:t>
            </a:r>
            <a:r>
              <a:rPr lang="it-IT" sz="1800" b="1" dirty="0">
                <a:latin typeface="Aptos" panose="020B0004020202020204" pitchFamily="34" charset="0"/>
              </a:rPr>
              <a:t> </a:t>
            </a:r>
            <a:r>
              <a:rPr lang="it-IT" sz="1800" b="1" dirty="0" err="1">
                <a:latin typeface="Aptos" panose="020B0004020202020204" pitchFamily="34" charset="0"/>
              </a:rPr>
              <a:t>LoRA</a:t>
            </a:r>
            <a:r>
              <a:rPr lang="it-IT" sz="1800" b="1" dirty="0">
                <a:latin typeface="Aptos" panose="020B0004020202020204" pitchFamily="34" charset="0"/>
              </a:rPr>
              <a:t> </a:t>
            </a:r>
            <a:r>
              <a:rPr lang="it-IT" sz="1800" b="1" dirty="0" err="1">
                <a:latin typeface="Aptos" panose="020B0004020202020204" pitchFamily="34" charset="0"/>
              </a:rPr>
              <a:t>matrices</a:t>
            </a:r>
            <a:endParaRPr lang="it-IT" sz="1800" b="1" dirty="0">
              <a:latin typeface="Aptos" panose="020B00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2A8F92-CBB2-1968-E878-2CE2C0131CD8}"/>
              </a:ext>
            </a:extLst>
          </p:cNvPr>
          <p:cNvSpPr txBox="1"/>
          <p:nvPr/>
        </p:nvSpPr>
        <p:spPr>
          <a:xfrm>
            <a:off x="5160156" y="2002363"/>
            <a:ext cx="398384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latin typeface="Aptos" panose="020B0004020202020204" pitchFamily="34" charset="0"/>
              </a:rPr>
              <a:t>Benefit:</a:t>
            </a:r>
          </a:p>
          <a:p>
            <a:r>
              <a:rPr lang="it-IT" sz="1800" b="1" dirty="0">
                <a:solidFill>
                  <a:schemeClr val="accent1"/>
                </a:solidFill>
              </a:rPr>
              <a:t>-</a:t>
            </a:r>
            <a:r>
              <a:rPr lang="it-IT" sz="1800" b="1" dirty="0">
                <a:latin typeface="Aptos" panose="020B0004020202020204" pitchFamily="34" charset="0"/>
              </a:rPr>
              <a:t> </a:t>
            </a:r>
            <a:r>
              <a:rPr lang="it-IT" sz="1600" dirty="0">
                <a:latin typeface="Aptos" panose="020B0004020202020204" pitchFamily="34" charset="0"/>
              </a:rPr>
              <a:t>Train </a:t>
            </a:r>
            <a:r>
              <a:rPr lang="it-IT" sz="1600" dirty="0" err="1">
                <a:latin typeface="Aptos" panose="020B0004020202020204" pitchFamily="34" charset="0"/>
              </a:rPr>
              <a:t>specialized</a:t>
            </a:r>
            <a:r>
              <a:rPr lang="it-IT" sz="1600" dirty="0">
                <a:latin typeface="Aptos" panose="020B0004020202020204" pitchFamily="34" charset="0"/>
              </a:rPr>
              <a:t> </a:t>
            </a:r>
            <a:r>
              <a:rPr lang="it-IT" sz="1600" dirty="0" err="1">
                <a:latin typeface="Aptos" panose="020B0004020202020204" pitchFamily="34" charset="0"/>
              </a:rPr>
              <a:t>parameters</a:t>
            </a:r>
            <a:r>
              <a:rPr lang="it-IT" sz="1600" dirty="0">
                <a:latin typeface="Aptos" panose="020B0004020202020204" pitchFamily="34" charset="0"/>
              </a:rPr>
              <a:t>  for a task, and use </a:t>
            </a:r>
            <a:r>
              <a:rPr lang="it-IT" sz="1600" dirty="0" err="1">
                <a:latin typeface="Aptos" panose="020B0004020202020204" pitchFamily="34" charset="0"/>
              </a:rPr>
              <a:t>them</a:t>
            </a:r>
            <a:r>
              <a:rPr lang="it-IT" sz="1600" dirty="0">
                <a:latin typeface="Aptos" panose="020B0004020202020204" pitchFamily="34" charset="0"/>
              </a:rPr>
              <a:t> to create </a:t>
            </a:r>
            <a:r>
              <a:rPr lang="it-IT" sz="1600" b="1" dirty="0">
                <a:solidFill>
                  <a:schemeClr val="accent2"/>
                </a:solidFill>
                <a:latin typeface="Aptos" panose="020B0004020202020204" pitchFamily="34" charset="0"/>
              </a:rPr>
              <a:t>task-</a:t>
            </a:r>
            <a:r>
              <a:rPr lang="it-IT" sz="1600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specifics</a:t>
            </a:r>
            <a:r>
              <a:rPr lang="it-IT" sz="1600" b="1" dirty="0">
                <a:solidFill>
                  <a:schemeClr val="accent2"/>
                </a:solidFill>
                <a:latin typeface="Aptos" panose="020B0004020202020204" pitchFamily="34" charset="0"/>
              </a:rPr>
              <a:t> feature-</a:t>
            </a:r>
            <a:r>
              <a:rPr lang="it-IT" sz="1600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maps</a:t>
            </a:r>
            <a:endParaRPr lang="it-IT" sz="1600" b="1" dirty="0">
              <a:solidFill>
                <a:schemeClr val="accent2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947E6C5-CA67-E8E2-1A70-0F6F8CCF8F9B}"/>
              </a:ext>
            </a:extLst>
          </p:cNvPr>
          <p:cNvSpPr txBox="1"/>
          <p:nvPr/>
        </p:nvSpPr>
        <p:spPr>
          <a:xfrm>
            <a:off x="5160156" y="31230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latin typeface="Aptos" panose="020B0004020202020204" pitchFamily="34" charset="0"/>
              </a:rPr>
              <a:t>Deficit:</a:t>
            </a:r>
            <a:endParaRPr lang="it-IT" sz="18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35514F-AC6B-EB39-002D-CEDFBC98C7FD}"/>
              </a:ext>
            </a:extLst>
          </p:cNvPr>
          <p:cNvSpPr txBox="1"/>
          <p:nvPr/>
        </p:nvSpPr>
        <p:spPr>
          <a:xfrm>
            <a:off x="5160156" y="3422131"/>
            <a:ext cx="392941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accent1"/>
                </a:solidFill>
              </a:rPr>
              <a:t>-</a:t>
            </a:r>
            <a:r>
              <a:rPr lang="it-IT" sz="1600" b="1" dirty="0">
                <a:latin typeface="Aptos" panose="020B0004020202020204" pitchFamily="34" charset="0"/>
              </a:rPr>
              <a:t> </a:t>
            </a:r>
            <a:r>
              <a:rPr lang="it-IT" sz="1400" dirty="0">
                <a:latin typeface="Aptos" panose="020B0004020202020204" pitchFamily="34" charset="0"/>
              </a:rPr>
              <a:t>The task </a:t>
            </a:r>
            <a:r>
              <a:rPr lang="it-IT" sz="1400" dirty="0" err="1">
                <a:latin typeface="Aptos" panose="020B0004020202020204" pitchFamily="34" charset="0"/>
              </a:rPr>
              <a:t>specific</a:t>
            </a:r>
            <a:r>
              <a:rPr lang="it-IT" sz="1400" dirty="0">
                <a:latin typeface="Aptos" panose="020B0004020202020204" pitchFamily="34" charset="0"/>
              </a:rPr>
              <a:t> </a:t>
            </a:r>
            <a:r>
              <a:rPr lang="it-IT" sz="1400" dirty="0" err="1">
                <a:latin typeface="Aptos" panose="020B0004020202020204" pitchFamily="34" charset="0"/>
              </a:rPr>
              <a:t>LoRA</a:t>
            </a:r>
            <a:r>
              <a:rPr lang="it-IT" sz="1400" dirty="0">
                <a:latin typeface="Aptos" panose="020B0004020202020204" pitchFamily="34" charset="0"/>
              </a:rPr>
              <a:t> </a:t>
            </a:r>
            <a:r>
              <a:rPr lang="it-IT" sz="1400" dirty="0" err="1">
                <a:latin typeface="Aptos" panose="020B0004020202020204" pitchFamily="34" charset="0"/>
              </a:rPr>
              <a:t>matrices</a:t>
            </a:r>
            <a:r>
              <a:rPr lang="it-IT" sz="1400" dirty="0">
                <a:latin typeface="Aptos" panose="020B0004020202020204" pitchFamily="34" charset="0"/>
              </a:rPr>
              <a:t> </a:t>
            </a:r>
            <a:r>
              <a:rPr lang="it-IT" sz="1400" dirty="0" err="1">
                <a:latin typeface="Aptos" panose="020B0004020202020204" pitchFamily="34" charset="0"/>
              </a:rPr>
              <a:t>cannot</a:t>
            </a:r>
            <a:r>
              <a:rPr lang="it-IT" sz="1400" dirty="0">
                <a:latin typeface="Aptos" panose="020B0004020202020204" pitchFamily="34" charset="0"/>
              </a:rPr>
              <a:t> be </a:t>
            </a:r>
            <a:r>
              <a:rPr lang="it-IT" sz="1400" dirty="0" err="1">
                <a:latin typeface="Aptos" panose="020B0004020202020204" pitchFamily="34" charset="0"/>
              </a:rPr>
              <a:t>merged</a:t>
            </a:r>
            <a:r>
              <a:rPr lang="it-IT" sz="1400" dirty="0">
                <a:latin typeface="Aptos" panose="020B0004020202020204" pitchFamily="34" charset="0"/>
              </a:rPr>
              <a:t>, 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small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increase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 in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memory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 footprint and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inference</a:t>
            </a:r>
            <a:r>
              <a:rPr lang="it-IT" sz="1400" dirty="0">
                <a:solidFill>
                  <a:schemeClr val="accent2"/>
                </a:solidFill>
                <a:latin typeface="Aptos" panose="020B0004020202020204" pitchFamily="34" charset="0"/>
              </a:rPr>
              <a:t> </a:t>
            </a:r>
            <a:r>
              <a:rPr lang="it-IT" sz="1400" dirty="0" err="1">
                <a:solidFill>
                  <a:schemeClr val="accent2"/>
                </a:solidFill>
                <a:latin typeface="Aptos" panose="020B0004020202020204" pitchFamily="34" charset="0"/>
              </a:rPr>
              <a:t>latency</a:t>
            </a:r>
            <a:endParaRPr lang="it-IT" sz="1400" dirty="0">
              <a:solidFill>
                <a:schemeClr val="accent2"/>
              </a:solidFill>
              <a:latin typeface="Aptos" panose="020B0004020202020204" pitchFamily="34" charset="0"/>
            </a:endParaRPr>
          </a:p>
          <a:p>
            <a:r>
              <a:rPr lang="it-IT" sz="1400" dirty="0">
                <a:latin typeface="Aptos" panose="020B0004020202020204" pitchFamily="34" charset="0"/>
              </a:rPr>
              <a:t> </a:t>
            </a:r>
            <a:endParaRPr lang="it-IT" sz="1400" b="1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7002652-AF25-4E1A-FAB1-1F26ECA56060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4C59A07-0741-B60D-DC09-EB2E4A07AEE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45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48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471" name="Google Shape;471;p33"/>
          <p:cNvSpPr txBox="1">
            <a:spLocks noGrp="1"/>
          </p:cNvSpPr>
          <p:nvPr>
            <p:ph type="title" idx="2"/>
          </p:nvPr>
        </p:nvSpPr>
        <p:spPr>
          <a:xfrm>
            <a:off x="943228" y="1386123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3" name="Google Shape;473;p33"/>
          <p:cNvSpPr txBox="1">
            <a:spLocks noGrp="1"/>
          </p:cNvSpPr>
          <p:nvPr>
            <p:ph type="title" idx="4"/>
          </p:nvPr>
        </p:nvSpPr>
        <p:spPr>
          <a:xfrm>
            <a:off x="943228" y="2228900"/>
            <a:ext cx="780900" cy="52125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7" name="Google Shape;477;p33"/>
          <p:cNvSpPr txBox="1">
            <a:spLocks noGrp="1"/>
          </p:cNvSpPr>
          <p:nvPr>
            <p:ph type="subTitle" idx="1"/>
          </p:nvPr>
        </p:nvSpPr>
        <p:spPr>
          <a:xfrm>
            <a:off x="1800338" y="1385973"/>
            <a:ext cx="4688952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b="1" dirty="0" err="1"/>
              <a:t>Introduction</a:t>
            </a:r>
            <a:endParaRPr lang="it-IT" b="1" dirty="0"/>
          </a:p>
        </p:txBody>
      </p:sp>
      <p:sp>
        <p:nvSpPr>
          <p:cNvPr id="478" name="Google Shape;478;p33"/>
          <p:cNvSpPr txBox="1">
            <a:spLocks noGrp="1"/>
          </p:cNvSpPr>
          <p:nvPr>
            <p:ph type="subTitle" idx="8"/>
          </p:nvPr>
        </p:nvSpPr>
        <p:spPr>
          <a:xfrm>
            <a:off x="1800348" y="2228750"/>
            <a:ext cx="5093278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89" name="Google Shape;478;p33">
            <a:extLst>
              <a:ext uri="{FF2B5EF4-FFF2-40B4-BE49-F238E27FC236}">
                <a16:creationId xmlns:a16="http://schemas.microsoft.com/office/drawing/2014/main" id="{D3F5BD76-1E9D-9DE2-1097-283CB8F1BA17}"/>
              </a:ext>
            </a:extLst>
          </p:cNvPr>
          <p:cNvSpPr txBox="1">
            <a:spLocks/>
          </p:cNvSpPr>
          <p:nvPr/>
        </p:nvSpPr>
        <p:spPr>
          <a:xfrm>
            <a:off x="1800338" y="3071377"/>
            <a:ext cx="452671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18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/>
            <a:r>
              <a:rPr lang="it-IT" dirty="0" err="1">
                <a:latin typeface="Aptos" panose="020B0004020202020204" pitchFamily="34" charset="0"/>
              </a:rPr>
              <a:t>Results</a:t>
            </a:r>
            <a:endParaRPr lang="it-IT" dirty="0">
              <a:latin typeface="Aptos" panose="020B0004020202020204" pitchFamily="34" charset="0"/>
            </a:endParaRPr>
          </a:p>
        </p:txBody>
      </p:sp>
      <p:sp>
        <p:nvSpPr>
          <p:cNvPr id="2" name="Google Shape;473;p33">
            <a:extLst>
              <a:ext uri="{FF2B5EF4-FFF2-40B4-BE49-F238E27FC236}">
                <a16:creationId xmlns:a16="http://schemas.microsoft.com/office/drawing/2014/main" id="{F8553819-59DE-964F-83E5-3F8C350B86AC}"/>
              </a:ext>
            </a:extLst>
          </p:cNvPr>
          <p:cNvSpPr txBox="1">
            <a:spLocks/>
          </p:cNvSpPr>
          <p:nvPr/>
        </p:nvSpPr>
        <p:spPr>
          <a:xfrm>
            <a:off x="943228" y="3071377"/>
            <a:ext cx="780900" cy="521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2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969FBA9-9C9F-F72E-F9BA-C5FAF6FA846F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>
          <a:extLst>
            <a:ext uri="{FF2B5EF4-FFF2-40B4-BE49-F238E27FC236}">
              <a16:creationId xmlns:a16="http://schemas.microsoft.com/office/drawing/2014/main" id="{30AE215A-D35A-04FC-8DE0-092A501EB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>
            <a:extLst>
              <a:ext uri="{FF2B5EF4-FFF2-40B4-BE49-F238E27FC236}">
                <a16:creationId xmlns:a16="http://schemas.microsoft.com/office/drawing/2014/main" id="{C9BAB645-8BF7-8218-645B-7B4356DB81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Contesto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D436219-4D27-A2ED-8B99-4F73360B1029}"/>
              </a:ext>
            </a:extLst>
          </p:cNvPr>
          <p:cNvSpPr/>
          <p:nvPr/>
        </p:nvSpPr>
        <p:spPr>
          <a:xfrm>
            <a:off x="5220929" y="3687097"/>
            <a:ext cx="1873045" cy="612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0F751D4-B2F0-631E-F4CE-F5ADC50E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3" t="2168" r="823"/>
          <a:stretch>
            <a:fillRect/>
          </a:stretch>
        </p:blipFill>
        <p:spPr>
          <a:xfrm>
            <a:off x="241301" y="114299"/>
            <a:ext cx="3997324" cy="413957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3AB60DE-523D-8FF4-0A68-FF6702099FE2}"/>
              </a:ext>
            </a:extLst>
          </p:cNvPr>
          <p:cNvSpPr/>
          <p:nvPr/>
        </p:nvSpPr>
        <p:spPr>
          <a:xfrm>
            <a:off x="84060" y="4412751"/>
            <a:ext cx="416094" cy="137972"/>
          </a:xfrm>
          <a:prstGeom prst="rect">
            <a:avLst/>
          </a:prstGeom>
          <a:solidFill>
            <a:srgbClr val="C5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791CBF4-3305-73A8-A3C0-4E86ED90379D}"/>
              </a:ext>
            </a:extLst>
          </p:cNvPr>
          <p:cNvSpPr/>
          <p:nvPr/>
        </p:nvSpPr>
        <p:spPr>
          <a:xfrm>
            <a:off x="84060" y="4240638"/>
            <a:ext cx="416094" cy="137972"/>
          </a:xfrm>
          <a:prstGeom prst="rect">
            <a:avLst/>
          </a:prstGeom>
          <a:solidFill>
            <a:srgbClr val="F8D3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D2CC9C-48D1-6DDE-3EDE-83E6BA3462C0}"/>
              </a:ext>
            </a:extLst>
          </p:cNvPr>
          <p:cNvSpPr txBox="1"/>
          <p:nvPr/>
        </p:nvSpPr>
        <p:spPr>
          <a:xfrm>
            <a:off x="457711" y="4354779"/>
            <a:ext cx="847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/>
              <a:t>Frozen</a:t>
            </a:r>
            <a:endParaRPr lang="it-IT" sz="105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484460-F4DC-10B4-F3FD-D9DEF8197165}"/>
              </a:ext>
            </a:extLst>
          </p:cNvPr>
          <p:cNvSpPr txBox="1"/>
          <p:nvPr/>
        </p:nvSpPr>
        <p:spPr>
          <a:xfrm>
            <a:off x="444575" y="4178362"/>
            <a:ext cx="796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1" dirty="0" err="1"/>
              <a:t>Trained</a:t>
            </a:r>
            <a:endParaRPr lang="it-IT" sz="1050" dirty="0"/>
          </a:p>
        </p:txBody>
      </p:sp>
      <p:sp>
        <p:nvSpPr>
          <p:cNvPr id="12" name="Google Shape;353;p31">
            <a:extLst>
              <a:ext uri="{FF2B5EF4-FFF2-40B4-BE49-F238E27FC236}">
                <a16:creationId xmlns:a16="http://schemas.microsoft.com/office/drawing/2014/main" id="{53460998-E658-EA02-4E73-5018B04AD014}"/>
              </a:ext>
            </a:extLst>
          </p:cNvPr>
          <p:cNvSpPr txBox="1">
            <a:spLocks/>
          </p:cNvSpPr>
          <p:nvPr/>
        </p:nvSpPr>
        <p:spPr>
          <a:xfrm>
            <a:off x="4116905" y="2190750"/>
            <a:ext cx="4753749" cy="1290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US" sz="1600" b="1" dirty="0" err="1"/>
              <a:t>MTLoRA</a:t>
            </a:r>
            <a:r>
              <a:rPr lang="en-US" sz="1600" b="1" dirty="0"/>
              <a:t>: </a:t>
            </a:r>
            <a:r>
              <a:rPr lang="en-US" sz="1600" dirty="0"/>
              <a:t>TS-</a:t>
            </a:r>
            <a:r>
              <a:rPr lang="en-US" sz="1600" dirty="0" err="1"/>
              <a:t>LoRA</a:t>
            </a:r>
            <a:r>
              <a:rPr lang="en-US" sz="1600" dirty="0"/>
              <a:t> (r=64) applied to last transformer block and attention pooling layers. TA-</a:t>
            </a:r>
            <a:r>
              <a:rPr lang="en-US" sz="1600" dirty="0" err="1"/>
              <a:t>DoRA</a:t>
            </a:r>
            <a:r>
              <a:rPr lang="en-US" sz="1600" dirty="0"/>
              <a:t> using the same setup describe earlier.</a:t>
            </a:r>
          </a:p>
          <a:p>
            <a:r>
              <a:rPr lang="en-US" sz="1600" b="1" dirty="0"/>
              <a:t>Training: 10.38% of parameters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00EE00C-A305-3EAD-2CE0-154ABA86A8B9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DF691EF-5969-36FA-1F2B-F146E0AE3B8B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52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B6B1BDA5-696F-6C57-0CAC-118F060A5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">
            <a:extLst>
              <a:ext uri="{FF2B5EF4-FFF2-40B4-BE49-F238E27FC236}">
                <a16:creationId xmlns:a16="http://schemas.microsoft.com/office/drawing/2014/main" id="{9EEC41F5-6279-EC2B-EB1E-50FFC51FA9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43228" y="1386123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3" name="Google Shape;473;p33">
            <a:extLst>
              <a:ext uri="{FF2B5EF4-FFF2-40B4-BE49-F238E27FC236}">
                <a16:creationId xmlns:a16="http://schemas.microsoft.com/office/drawing/2014/main" id="{33F866C6-BCDA-D091-4614-CA7F3A6BDEA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43228" y="2228900"/>
            <a:ext cx="780900" cy="52125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7" name="Google Shape;477;p33">
            <a:extLst>
              <a:ext uri="{FF2B5EF4-FFF2-40B4-BE49-F238E27FC236}">
                <a16:creationId xmlns:a16="http://schemas.microsoft.com/office/drawing/2014/main" id="{D9605190-4836-34D0-C739-1306F83D50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00338" y="1385973"/>
            <a:ext cx="4688952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78" name="Google Shape;478;p33">
            <a:extLst>
              <a:ext uri="{FF2B5EF4-FFF2-40B4-BE49-F238E27FC236}">
                <a16:creationId xmlns:a16="http://schemas.microsoft.com/office/drawing/2014/main" id="{9C823443-9B37-76ED-E21C-D2F8D3DD8AB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800348" y="2228750"/>
            <a:ext cx="5093278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89" name="Google Shape;478;p33">
            <a:extLst>
              <a:ext uri="{FF2B5EF4-FFF2-40B4-BE49-F238E27FC236}">
                <a16:creationId xmlns:a16="http://schemas.microsoft.com/office/drawing/2014/main" id="{C1BAE43C-990D-930E-1253-D8E1DA8CF34A}"/>
              </a:ext>
            </a:extLst>
          </p:cNvPr>
          <p:cNvSpPr txBox="1">
            <a:spLocks/>
          </p:cNvSpPr>
          <p:nvPr/>
        </p:nvSpPr>
        <p:spPr>
          <a:xfrm>
            <a:off x="1800338" y="3071377"/>
            <a:ext cx="452671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18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/>
            <a:r>
              <a:rPr lang="it-IT" b="1" dirty="0" err="1">
                <a:latin typeface="Aptos" panose="020B0004020202020204" pitchFamily="34" charset="0"/>
              </a:rPr>
              <a:t>Results</a:t>
            </a:r>
            <a:endParaRPr lang="it-IT" b="1" dirty="0">
              <a:latin typeface="Aptos" panose="020B0004020202020204" pitchFamily="34" charset="0"/>
            </a:endParaRPr>
          </a:p>
        </p:txBody>
      </p:sp>
      <p:sp>
        <p:nvSpPr>
          <p:cNvPr id="2" name="Google Shape;473;p33">
            <a:extLst>
              <a:ext uri="{FF2B5EF4-FFF2-40B4-BE49-F238E27FC236}">
                <a16:creationId xmlns:a16="http://schemas.microsoft.com/office/drawing/2014/main" id="{737E7DDB-79A4-12DC-CEF6-77C16B8F8508}"/>
              </a:ext>
            </a:extLst>
          </p:cNvPr>
          <p:cNvSpPr txBox="1">
            <a:spLocks/>
          </p:cNvSpPr>
          <p:nvPr/>
        </p:nvSpPr>
        <p:spPr>
          <a:xfrm>
            <a:off x="943228" y="3071377"/>
            <a:ext cx="780900" cy="521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2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b="1" dirty="0"/>
              <a:t>03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D3C020-7C40-9F78-38AD-2B072ECD15B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604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91495-626C-2119-E889-03393DA8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8B8BD60-0A0F-7341-9976-38841276CB8D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052196FA-38D4-E6BE-40F7-1A9A1D03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79" y="434880"/>
            <a:ext cx="5307963" cy="572700"/>
          </a:xfrm>
        </p:spPr>
        <p:txBody>
          <a:bodyPr/>
          <a:lstStyle/>
          <a:p>
            <a:r>
              <a:rPr lang="it-IT" b="1" dirty="0"/>
              <a:t>Multi-task Vs. Single-task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46B97C2-23C0-277D-745C-DD2629CA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4" r="245" b="2137"/>
          <a:stretch>
            <a:fillRect/>
          </a:stretch>
        </p:blipFill>
        <p:spPr>
          <a:xfrm>
            <a:off x="60222" y="1442309"/>
            <a:ext cx="5945291" cy="2879856"/>
          </a:xfrm>
          <a:prstGeom prst="rect">
            <a:avLst/>
          </a:prstGeom>
        </p:spPr>
      </p:pic>
      <p:sp>
        <p:nvSpPr>
          <p:cNvPr id="12" name="Titolo 6">
            <a:extLst>
              <a:ext uri="{FF2B5EF4-FFF2-40B4-BE49-F238E27FC236}">
                <a16:creationId xmlns:a16="http://schemas.microsoft.com/office/drawing/2014/main" id="{AD6B8F07-DD6A-D930-780E-6118727A2A08}"/>
              </a:ext>
            </a:extLst>
          </p:cNvPr>
          <p:cNvSpPr txBox="1">
            <a:spLocks/>
          </p:cNvSpPr>
          <p:nvPr/>
        </p:nvSpPr>
        <p:spPr>
          <a:xfrm>
            <a:off x="6818723" y="2275114"/>
            <a:ext cx="2325277" cy="7572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600" b="1" dirty="0"/>
              <a:t>Multi-task</a:t>
            </a:r>
            <a:r>
              <a:rPr lang="it-IT" sz="1600" dirty="0"/>
              <a:t> </a:t>
            </a:r>
            <a:r>
              <a:rPr lang="it-IT" sz="1600" dirty="0" err="1"/>
              <a:t>approach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b="1" dirty="0" err="1"/>
              <a:t>successful</a:t>
            </a:r>
            <a:r>
              <a:rPr lang="it-IT" sz="1600" b="1" dirty="0"/>
              <a:t> in </a:t>
            </a:r>
            <a:r>
              <a:rPr lang="it-IT" sz="1600" b="1" dirty="0" err="1"/>
              <a:t>preventing</a:t>
            </a:r>
            <a:r>
              <a:rPr lang="it-IT" sz="1600" b="1" dirty="0"/>
              <a:t> negative-transfer</a:t>
            </a:r>
            <a:r>
              <a:rPr lang="it-IT" sz="1600" dirty="0"/>
              <a:t>, </a:t>
            </a:r>
            <a:r>
              <a:rPr lang="it-IT" sz="1600" dirty="0" err="1"/>
              <a:t>all</a:t>
            </a:r>
            <a:r>
              <a:rPr lang="it-IT" sz="1600" dirty="0"/>
              <a:t> of </a:t>
            </a:r>
            <a:r>
              <a:rPr lang="it-IT" sz="1600" dirty="0" err="1"/>
              <a:t>our</a:t>
            </a:r>
            <a:r>
              <a:rPr lang="it-IT" sz="1600" dirty="0"/>
              <a:t> multi-task model </a:t>
            </a:r>
            <a:r>
              <a:rPr lang="it-IT" sz="1600" dirty="0" err="1"/>
              <a:t>achieve</a:t>
            </a:r>
            <a:r>
              <a:rPr lang="it-IT" sz="1600" dirty="0"/>
              <a:t> </a:t>
            </a:r>
            <a:r>
              <a:rPr lang="it-IT" sz="1600" b="1" dirty="0" err="1"/>
              <a:t>perfomance</a:t>
            </a:r>
            <a:r>
              <a:rPr lang="it-IT" sz="1600" b="1" dirty="0"/>
              <a:t> </a:t>
            </a:r>
            <a:r>
              <a:rPr lang="it-IT" sz="1600" b="1" dirty="0" err="1"/>
              <a:t>parity</a:t>
            </a:r>
            <a:r>
              <a:rPr lang="it-IT" sz="1600" b="1" dirty="0"/>
              <a:t> </a:t>
            </a:r>
            <a:r>
              <a:rPr lang="it-IT" sz="1600" b="1" dirty="0" err="1"/>
              <a:t>compared</a:t>
            </a:r>
            <a:r>
              <a:rPr lang="it-IT" sz="1600" b="1" dirty="0"/>
              <a:t> to </a:t>
            </a:r>
            <a:r>
              <a:rPr lang="it-IT" sz="1600" b="1" dirty="0" err="1"/>
              <a:t>their</a:t>
            </a:r>
            <a:r>
              <a:rPr lang="it-IT" sz="1600" b="1" dirty="0"/>
              <a:t> single-task </a:t>
            </a:r>
            <a:r>
              <a:rPr lang="it-IT" sz="1600" b="1" dirty="0" err="1"/>
              <a:t>equivalent</a:t>
            </a:r>
            <a:endParaRPr lang="it-IT" sz="16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1CA72A-2073-2A50-3E74-4C19DCBC3242}"/>
              </a:ext>
            </a:extLst>
          </p:cNvPr>
          <p:cNvSpPr txBox="1"/>
          <p:nvPr/>
        </p:nvSpPr>
        <p:spPr>
          <a:xfrm>
            <a:off x="5985435" y="2882237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-0.11%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3F83A7-102A-005F-ADFB-96DC06FC2EC6}"/>
              </a:ext>
            </a:extLst>
          </p:cNvPr>
          <p:cNvSpPr txBox="1"/>
          <p:nvPr/>
        </p:nvSpPr>
        <p:spPr>
          <a:xfrm>
            <a:off x="5967801" y="3489246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+0.03%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45031C-D426-79B3-49DC-4437FB387FD6}"/>
              </a:ext>
            </a:extLst>
          </p:cNvPr>
          <p:cNvSpPr txBox="1"/>
          <p:nvPr/>
        </p:nvSpPr>
        <p:spPr>
          <a:xfrm>
            <a:off x="5977841" y="401011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-0.18%</a:t>
            </a:r>
          </a:p>
        </p:txBody>
      </p:sp>
    </p:spTree>
    <p:extLst>
      <p:ext uri="{BB962C8B-B14F-4D97-AF65-F5344CB8AC3E}">
        <p14:creationId xmlns:p14="http://schemas.microsoft.com/office/powerpoint/2010/main" val="56687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125322D-E598-4C4D-0D57-E21FE0ACAD0B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86A54D1C-3DF0-FE83-7D81-2BF3ADF7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530" y="299357"/>
            <a:ext cx="7106939" cy="673678"/>
          </a:xfrm>
        </p:spPr>
        <p:txBody>
          <a:bodyPr/>
          <a:lstStyle/>
          <a:p>
            <a:r>
              <a:rPr lang="it-IT" b="1" dirty="0" err="1"/>
              <a:t>Efficiency</a:t>
            </a:r>
            <a:r>
              <a:rPr lang="it-IT" b="1" dirty="0"/>
              <a:t> </a:t>
            </a:r>
            <a:r>
              <a:rPr lang="it-IT" b="1" dirty="0" err="1"/>
              <a:t>Comparison</a:t>
            </a:r>
            <a:endParaRPr lang="it-IT" b="1" dirty="0"/>
          </a:p>
        </p:txBody>
      </p:sp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EF0B53-4AF3-3607-504B-84D20D52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27345"/>
            <a:ext cx="9144000" cy="326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2">
            <a:extLst>
              <a:ext uri="{FF2B5EF4-FFF2-40B4-BE49-F238E27FC236}">
                <a16:creationId xmlns:a16="http://schemas.microsoft.com/office/drawing/2014/main" id="{4A606582-030C-3DC1-1E32-956DF725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530" y="299357"/>
            <a:ext cx="7106939" cy="673678"/>
          </a:xfrm>
        </p:spPr>
        <p:txBody>
          <a:bodyPr/>
          <a:lstStyle/>
          <a:p>
            <a:r>
              <a:rPr lang="it-IT" b="1" dirty="0"/>
              <a:t>Multi-task model </a:t>
            </a:r>
            <a:r>
              <a:rPr lang="it-IT" b="1" dirty="0" err="1"/>
              <a:t>detailed</a:t>
            </a:r>
            <a:r>
              <a:rPr lang="it-IT" b="1" dirty="0"/>
              <a:t> </a:t>
            </a:r>
            <a:r>
              <a:rPr lang="it-IT" b="1" dirty="0" err="1"/>
              <a:t>results</a:t>
            </a:r>
            <a:endParaRPr lang="it-IT" b="1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E043E6C-3296-DBB4-CA1E-6CBC2A9F1506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8B614BFF-206E-9043-C100-5B6DB072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2" r="11139"/>
          <a:stretch>
            <a:fillRect/>
          </a:stretch>
        </p:blipFill>
        <p:spPr>
          <a:xfrm>
            <a:off x="509265" y="1658912"/>
            <a:ext cx="8125469" cy="198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43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8B82-C898-30BB-15CB-30B5C2724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12C1B9A-21BF-EC2C-D213-78480B5760E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303" b="-532"/>
          <a:stretch>
            <a:fillRect/>
          </a:stretch>
        </p:blipFill>
        <p:spPr>
          <a:xfrm>
            <a:off x="1018530" y="869021"/>
            <a:ext cx="7106939" cy="4127522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0F1B98C-E0AD-AAEC-F017-80557C3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08857"/>
            <a:ext cx="7106939" cy="673678"/>
          </a:xfrm>
        </p:spPr>
        <p:txBody>
          <a:bodyPr/>
          <a:lstStyle/>
          <a:p>
            <a:r>
              <a:rPr lang="it-IT" b="1" dirty="0" err="1"/>
              <a:t>Comparison</a:t>
            </a:r>
            <a:r>
              <a:rPr lang="it-IT" b="1" dirty="0"/>
              <a:t> with the state of the art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8DB1575-2245-2FA7-C9EF-435C8BF6843A}"/>
              </a:ext>
            </a:extLst>
          </p:cNvPr>
          <p:cNvSpPr/>
          <p:nvPr/>
        </p:nvSpPr>
        <p:spPr>
          <a:xfrm>
            <a:off x="719999" y="4757057"/>
            <a:ext cx="298531" cy="2775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96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C34E0C00-66DD-AFB3-32B2-55A8EC10B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9F9BFB54-A812-AEAF-9364-A291A9AB176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7A04A72B-2F56-451F-E2E4-301DB0DAB69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3D99FB37-BFDF-A4F5-C542-50EEDB8CBBE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F528C8C7-4157-B750-1682-11EE4384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9" t="2043"/>
          <a:stretch>
            <a:fillRect/>
          </a:stretch>
        </p:blipFill>
        <p:spPr>
          <a:xfrm>
            <a:off x="273049" y="527050"/>
            <a:ext cx="8736215" cy="39332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7365D04-8C57-24B9-FFD1-8BDA4F012D4A}"/>
                  </a:ext>
                </a:extLst>
              </p14:cNvPr>
              <p14:cNvContentPartPr/>
              <p14:nvPr/>
            </p14:nvContentPartPr>
            <p14:xfrm>
              <a:off x="538551" y="4125137"/>
              <a:ext cx="448560" cy="226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7365D04-8C57-24B9-FFD1-8BDA4F012D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911" y="4017497"/>
                <a:ext cx="5562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29FD8D5-09AD-8084-9516-C8B0ED547618}"/>
                  </a:ext>
                </a:extLst>
              </p14:cNvPr>
              <p14:cNvContentPartPr/>
              <p14:nvPr/>
            </p14:nvContentPartPr>
            <p14:xfrm>
              <a:off x="3064011" y="4125137"/>
              <a:ext cx="516960" cy="11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29FD8D5-09AD-8084-9516-C8B0ED5476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0371" y="4017137"/>
                <a:ext cx="624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2458E756-77F3-B7FE-4545-49E333289FCD}"/>
                  </a:ext>
                </a:extLst>
              </p14:cNvPr>
              <p14:cNvContentPartPr/>
              <p14:nvPr/>
            </p14:nvContentPartPr>
            <p14:xfrm>
              <a:off x="5872645" y="4106377"/>
              <a:ext cx="506520" cy="118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2458E756-77F3-B7FE-4545-49E333289F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8645" y="3998737"/>
                <a:ext cx="614160" cy="2275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E388A570-0806-5637-21BE-B30C63999FBD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878954-3CAC-B7AF-D32F-9645BD7DE863}"/>
              </a:ext>
            </a:extLst>
          </p:cNvPr>
          <p:cNvSpPr/>
          <p:nvPr/>
        </p:nvSpPr>
        <p:spPr>
          <a:xfrm>
            <a:off x="3962400" y="4698475"/>
            <a:ext cx="990600" cy="330725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31D2AE6-CF34-FC92-7BF1-FF7FD8E1B8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312" t="2044" r="-1" b="29369"/>
          <a:stretch>
            <a:fillRect/>
          </a:stretch>
        </p:blipFill>
        <p:spPr>
          <a:xfrm>
            <a:off x="5872645" y="381577"/>
            <a:ext cx="3128247" cy="279853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75B2F1-C7DF-24E5-9A1B-DEF0A4C2A7EF}"/>
              </a:ext>
            </a:extLst>
          </p:cNvPr>
          <p:cNvSpPr txBox="1"/>
          <p:nvPr/>
        </p:nvSpPr>
        <p:spPr>
          <a:xfrm>
            <a:off x="377949" y="425539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Aptos" panose="020B0004020202020204" pitchFamily="34" charset="0"/>
              </a:rPr>
              <a:t>-0.19%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A900DA0-5827-B029-B2F2-11F35D0C6B69}"/>
              </a:ext>
            </a:extLst>
          </p:cNvPr>
          <p:cNvSpPr txBox="1"/>
          <p:nvPr/>
        </p:nvSpPr>
        <p:spPr>
          <a:xfrm>
            <a:off x="2952838" y="426455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Aptos" panose="020B0004020202020204" pitchFamily="34" charset="0"/>
              </a:rPr>
              <a:t>-0.46%</a:t>
            </a:r>
          </a:p>
        </p:txBody>
      </p:sp>
    </p:spTree>
    <p:extLst>
      <p:ext uri="{BB962C8B-B14F-4D97-AF65-F5344CB8AC3E}">
        <p14:creationId xmlns:p14="http://schemas.microsoft.com/office/powerpoint/2010/main" val="299956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B8B7C35-48A5-7A0A-81CF-F33E0AF6DFA2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936363A-D20E-A8E6-F644-2F5FFBB68B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7" b="-1"/>
          <a:stretch>
            <a:fillRect/>
          </a:stretch>
        </p:blipFill>
        <p:spPr>
          <a:xfrm>
            <a:off x="0" y="131075"/>
            <a:ext cx="9144000" cy="43125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E70F8553-F4C0-8363-3F81-B2197A1AA2FC}"/>
                  </a:ext>
                </a:extLst>
              </p14:cNvPr>
              <p14:cNvContentPartPr/>
              <p14:nvPr/>
            </p14:nvContentPartPr>
            <p14:xfrm>
              <a:off x="1718668" y="4290929"/>
              <a:ext cx="509400" cy="111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E70F8553-F4C0-8363-3F81-B2197A1AA2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4668" y="4182929"/>
                <a:ext cx="617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9FE5908F-51D2-2EDD-262D-2E984FD7A292}"/>
                  </a:ext>
                </a:extLst>
              </p14:cNvPr>
              <p14:cNvContentPartPr/>
              <p14:nvPr/>
            </p14:nvContentPartPr>
            <p14:xfrm>
              <a:off x="6430708" y="4311449"/>
              <a:ext cx="484560" cy="1188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9FE5908F-51D2-2EDD-262D-2E984FD7A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6708" y="4203449"/>
                <a:ext cx="592200" cy="2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404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5704CBBD-FDF2-507C-6820-0AD2EB69F647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3349EB5-4629-56FC-82A2-5C45B78D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8"/>
          <a:stretch>
            <a:fillRect/>
          </a:stretch>
        </p:blipFill>
        <p:spPr>
          <a:xfrm>
            <a:off x="0" y="136072"/>
            <a:ext cx="9144000" cy="4353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5C376FE1-803B-1F8B-4BB6-35DB77F2010A}"/>
                  </a:ext>
                </a:extLst>
              </p14:cNvPr>
              <p14:cNvContentPartPr/>
              <p14:nvPr/>
            </p14:nvContentPartPr>
            <p14:xfrm>
              <a:off x="1154188" y="4326569"/>
              <a:ext cx="539280" cy="1728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5C376FE1-803B-1F8B-4BB6-35DB77F201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0188" y="4218929"/>
                <a:ext cx="6469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3CA9276D-BF29-E77C-668B-196736CC4672}"/>
                  </a:ext>
                </a:extLst>
              </p14:cNvPr>
              <p14:cNvContentPartPr/>
              <p14:nvPr/>
            </p14:nvContentPartPr>
            <p14:xfrm>
              <a:off x="6445468" y="4331249"/>
              <a:ext cx="429480" cy="219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3CA9276D-BF29-E77C-668B-196736CC46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1828" y="4223249"/>
                <a:ext cx="537120" cy="2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339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4F27618F-0925-44A6-A2DE-5199F31D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708" y="0"/>
            <a:ext cx="4000892" cy="2592000"/>
          </a:xfrm>
          <a:prstGeom prst="rect">
            <a:avLst/>
          </a:prstGeom>
        </p:spPr>
      </p:pic>
      <p:pic>
        <p:nvPicPr>
          <p:cNvPr id="13" name="Immagine 12" descr="Immagine che contiene testo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8F303160-9EF5-B4C1-8527-EA34C75D2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8726" cy="2571750"/>
          </a:xfrm>
          <a:prstGeom prst="rect">
            <a:avLst/>
          </a:prstGeom>
        </p:spPr>
      </p:pic>
      <p:pic>
        <p:nvPicPr>
          <p:cNvPr id="15" name="Immagine 14" descr="Immagine che contiene testo, schermata, Policromia, diagramma&#10;&#10;Il contenuto generato dall'IA potrebbe non essere corretto.">
            <a:extLst>
              <a:ext uri="{FF2B5EF4-FFF2-40B4-BE49-F238E27FC236}">
                <a16:creationId xmlns:a16="http://schemas.microsoft.com/office/drawing/2014/main" id="{D21215CF-A091-951B-D72D-AA41AEDF6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708" y="2558580"/>
            <a:ext cx="4010292" cy="2598090"/>
          </a:xfrm>
          <a:prstGeom prst="rect">
            <a:avLst/>
          </a:prstGeom>
        </p:spPr>
      </p:pic>
      <p:pic>
        <p:nvPicPr>
          <p:cNvPr id="17" name="Immagine 16" descr="Immagine che contiene testo,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4790A50D-D4B6-4750-3A25-F6F0808F3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3" y="2571750"/>
            <a:ext cx="3948727" cy="2571750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07B7150D-39B0-5DDD-51AB-F40DD7E62AA4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013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0E125E88-CEE4-CD60-E8CC-05BAAA9BEF5F}"/>
              </a:ext>
            </a:extLst>
          </p:cNvPr>
          <p:cNvSpPr/>
          <p:nvPr/>
        </p:nvSpPr>
        <p:spPr>
          <a:xfrm>
            <a:off x="39243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0CB4E2B6-7C68-804F-D5A5-2AD3E08E3981}"/>
              </a:ext>
            </a:extLst>
          </p:cNvPr>
          <p:cNvGrpSpPr/>
          <p:nvPr/>
        </p:nvGrpSpPr>
        <p:grpSpPr>
          <a:xfrm>
            <a:off x="4571999" y="2864328"/>
            <a:ext cx="3976841" cy="769441"/>
            <a:chOff x="4571999" y="2699884"/>
            <a:chExt cx="3976841" cy="769441"/>
          </a:xfrm>
        </p:grpSpPr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2262D68F-C345-95F9-08DB-494D9793EE33}"/>
                </a:ext>
              </a:extLst>
            </p:cNvPr>
            <p:cNvSpPr/>
            <p:nvPr/>
          </p:nvSpPr>
          <p:spPr>
            <a:xfrm>
              <a:off x="4572000" y="2699884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2" name="Elemento grafico 21" descr="Scudo con croce con riempimento a tinta unita">
              <a:extLst>
                <a:ext uri="{FF2B5EF4-FFF2-40B4-BE49-F238E27FC236}">
                  <a16:creationId xmlns:a16="http://schemas.microsoft.com/office/drawing/2014/main" id="{B80143C9-23E5-DEF2-972E-DD168C66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1999" y="2782697"/>
              <a:ext cx="584579" cy="584579"/>
            </a:xfrm>
            <a:prstGeom prst="rect">
              <a:avLst/>
            </a:prstGeom>
          </p:spPr>
        </p:pic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EA66D99A-C31B-ECB4-A547-D74A4015EAE8}"/>
                </a:ext>
              </a:extLst>
            </p:cNvPr>
            <p:cNvSpPr txBox="1"/>
            <p:nvPr/>
          </p:nvSpPr>
          <p:spPr>
            <a:xfrm>
              <a:off x="5156578" y="2813376"/>
              <a:ext cx="9648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Security &amp; Access</a:t>
              </a:r>
              <a:endParaRPr lang="it-IT" dirty="0"/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E7F4FA98-9596-A1D0-39F7-13C28F7AB24B}"/>
                </a:ext>
              </a:extLst>
            </p:cNvPr>
            <p:cNvSpPr txBox="1"/>
            <p:nvPr/>
          </p:nvSpPr>
          <p:spPr>
            <a:xfrm>
              <a:off x="6133535" y="2699884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website uses facial age estimation to automatically block a user who appears underage from accessing mature content</a:t>
              </a: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62D411C-8187-9D53-B301-C200C2B0B03C}"/>
              </a:ext>
            </a:extLst>
          </p:cNvPr>
          <p:cNvGrpSpPr/>
          <p:nvPr/>
        </p:nvGrpSpPr>
        <p:grpSpPr>
          <a:xfrm>
            <a:off x="4571999" y="3675176"/>
            <a:ext cx="3994151" cy="769441"/>
            <a:chOff x="4571999" y="3675176"/>
            <a:chExt cx="3994151" cy="769441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6922BA0-1C54-9EE5-7946-EA1EFC9C1791}"/>
                </a:ext>
              </a:extLst>
            </p:cNvPr>
            <p:cNvSpPr/>
            <p:nvPr/>
          </p:nvSpPr>
          <p:spPr>
            <a:xfrm>
              <a:off x="4572000" y="3675176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Elemento grafico 22" descr="Salute mentale contorno">
              <a:extLst>
                <a:ext uri="{FF2B5EF4-FFF2-40B4-BE49-F238E27FC236}">
                  <a16:creationId xmlns:a16="http://schemas.microsoft.com/office/drawing/2014/main" id="{A5F4D2DA-F49A-BF79-1045-23A165191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99" y="3757989"/>
              <a:ext cx="584580" cy="58458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9CBF4B55-0080-D7D4-9496-37A8DD490469}"/>
                </a:ext>
              </a:extLst>
            </p:cNvPr>
            <p:cNvSpPr txBox="1"/>
            <p:nvPr/>
          </p:nvSpPr>
          <p:spPr>
            <a:xfrm>
              <a:off x="5156578" y="3787032"/>
              <a:ext cx="11553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Healthcare &amp; Wellness</a:t>
              </a:r>
              <a:endParaRPr lang="it-IT" dirty="0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358E6503-50EC-C9A9-417B-A2E5E0172678}"/>
                </a:ext>
              </a:extLst>
            </p:cNvPr>
            <p:cNvSpPr txBox="1"/>
            <p:nvPr/>
          </p:nvSpPr>
          <p:spPr>
            <a:xfrm>
              <a:off x="6172200" y="3675176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wellness app monitors a user's vocal tone or facial expression through their phone to detect signs of stress or fatigue</a:t>
              </a:r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6412DA2B-1009-6E8D-4788-8ABD96D494EA}"/>
              </a:ext>
            </a:extLst>
          </p:cNvPr>
          <p:cNvGrpSpPr/>
          <p:nvPr/>
        </p:nvGrpSpPr>
        <p:grpSpPr>
          <a:xfrm>
            <a:off x="4571532" y="2038141"/>
            <a:ext cx="3994150" cy="769441"/>
            <a:chOff x="4572000" y="1693409"/>
            <a:chExt cx="3994150" cy="769441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B3610B59-EF93-D754-7911-EBAE703B0CFA}"/>
                </a:ext>
              </a:extLst>
            </p:cNvPr>
            <p:cNvSpPr/>
            <p:nvPr/>
          </p:nvSpPr>
          <p:spPr>
            <a:xfrm>
              <a:off x="4572000" y="1693409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2E94EF54-F1FF-A54B-3589-0A50B0890F48}"/>
                </a:ext>
              </a:extLst>
            </p:cNvPr>
            <p:cNvSpPr txBox="1"/>
            <p:nvPr/>
          </p:nvSpPr>
          <p:spPr>
            <a:xfrm>
              <a:off x="5156578" y="1806902"/>
              <a:ext cx="11553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Marketing &amp; Commerce</a:t>
              </a:r>
              <a:endParaRPr lang="it-IT" dirty="0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EB6E00A1-B056-5BD0-32C8-E03C36897CF4}"/>
                </a:ext>
              </a:extLst>
            </p:cNvPr>
            <p:cNvSpPr txBox="1"/>
            <p:nvPr/>
          </p:nvSpPr>
          <p:spPr>
            <a:xfrm>
              <a:off x="6172200" y="1693409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digital sign detects a shopper's likely age and gender to show a targeted ad, like for a video game or a new perfume</a:t>
              </a:r>
            </a:p>
          </p:txBody>
        </p:sp>
        <p:pic>
          <p:nvPicPr>
            <p:cNvPr id="51" name="Elemento grafico 50" descr="Marketing con riempimento a tinta unita">
              <a:extLst>
                <a:ext uri="{FF2B5EF4-FFF2-40B4-BE49-F238E27FC236}">
                  <a16:creationId xmlns:a16="http://schemas.microsoft.com/office/drawing/2014/main" id="{603D976B-3419-3FF9-16C6-ED49986F3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6176" y="1785046"/>
              <a:ext cx="557448" cy="557448"/>
            </a:xfrm>
            <a:prstGeom prst="rect">
              <a:avLst/>
            </a:prstGeom>
          </p:spPr>
        </p:pic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2C727E0D-496A-0B40-7986-DF3C062938A4}"/>
              </a:ext>
            </a:extLst>
          </p:cNvPr>
          <p:cNvGrpSpPr/>
          <p:nvPr/>
        </p:nvGrpSpPr>
        <p:grpSpPr>
          <a:xfrm>
            <a:off x="4571532" y="1207526"/>
            <a:ext cx="4045418" cy="769441"/>
            <a:chOff x="4571532" y="749300"/>
            <a:chExt cx="4045418" cy="769441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8FADC2E3-1921-241E-9F2D-B13720E9DE5D}"/>
                </a:ext>
              </a:extLst>
            </p:cNvPr>
            <p:cNvSpPr/>
            <p:nvPr/>
          </p:nvSpPr>
          <p:spPr>
            <a:xfrm>
              <a:off x="4572000" y="749300"/>
              <a:ext cx="3976840" cy="75020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9C251B86-12BB-CE72-E0A6-1144AD6024DD}"/>
                </a:ext>
              </a:extLst>
            </p:cNvPr>
            <p:cNvSpPr txBox="1"/>
            <p:nvPr/>
          </p:nvSpPr>
          <p:spPr>
            <a:xfrm>
              <a:off x="5156578" y="862793"/>
              <a:ext cx="10156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it-IT" sz="1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Social Robotics</a:t>
              </a:r>
              <a:endParaRPr lang="it-IT" dirty="0">
                <a:latin typeface="Aptos" panose="020B0004020202020204" pitchFamily="34" charset="0"/>
              </a:endParaRP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C85039E1-23DE-DDC7-1B35-E459B2AD76CA}"/>
                </a:ext>
              </a:extLst>
            </p:cNvPr>
            <p:cNvSpPr txBox="1"/>
            <p:nvPr/>
          </p:nvSpPr>
          <p:spPr>
            <a:xfrm>
              <a:off x="6223000" y="749300"/>
              <a:ext cx="239395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it-IT" sz="1100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A robot estimates a user is a child and automatically switches to a simpler speech and more playful voice</a:t>
              </a:r>
            </a:p>
          </p:txBody>
        </p:sp>
        <p:pic>
          <p:nvPicPr>
            <p:cNvPr id="54" name="Elemento grafico 53" descr="Robot con riempimento a tinta unita">
              <a:extLst>
                <a:ext uri="{FF2B5EF4-FFF2-40B4-BE49-F238E27FC236}">
                  <a16:creationId xmlns:a16="http://schemas.microsoft.com/office/drawing/2014/main" id="{146D7F22-D0AD-9187-144B-7C6944476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71532" y="816087"/>
              <a:ext cx="585515" cy="585515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20A1983E-B939-CEFC-015A-71ECB624776A}"/>
              </a:ext>
            </a:extLst>
          </p:cNvPr>
          <p:cNvSpPr txBox="1"/>
          <p:nvPr/>
        </p:nvSpPr>
        <p:spPr>
          <a:xfrm>
            <a:off x="5438775" y="684687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Applications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E05B6F3C-D015-31AB-5615-4FF7C40D7A84}"/>
              </a:ext>
            </a:extLst>
          </p:cNvPr>
          <p:cNvSpPr txBox="1"/>
          <p:nvPr/>
        </p:nvSpPr>
        <p:spPr>
          <a:xfrm>
            <a:off x="1453743" y="684687"/>
            <a:ext cx="1609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Definition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06AB8702-89AE-C027-DE31-9091665DE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6" y="16308"/>
            <a:ext cx="7704000" cy="572700"/>
          </a:xfrm>
        </p:spPr>
        <p:txBody>
          <a:bodyPr/>
          <a:lstStyle/>
          <a:p>
            <a:r>
              <a:rPr lang="it-IT" b="1" dirty="0"/>
              <a:t>Soft </a:t>
            </a:r>
            <a:r>
              <a:rPr lang="it-IT" b="1" dirty="0" err="1"/>
              <a:t>Biometric</a:t>
            </a:r>
            <a:r>
              <a:rPr lang="it-IT" b="1" dirty="0"/>
              <a:t> </a:t>
            </a:r>
            <a:r>
              <a:rPr lang="it-IT" b="1" dirty="0" err="1"/>
              <a:t>Recogntion</a:t>
            </a:r>
            <a:r>
              <a:rPr lang="it-IT" b="1" dirty="0"/>
              <a:t>, </a:t>
            </a:r>
            <a:r>
              <a:rPr lang="it-IT" b="1" dirty="0" err="1"/>
              <a:t>what</a:t>
            </a:r>
            <a:r>
              <a:rPr lang="it-IT" b="1" dirty="0"/>
              <a:t> and </a:t>
            </a:r>
            <a:r>
              <a:rPr lang="it-IT" b="1" dirty="0" err="1"/>
              <a:t>why</a:t>
            </a:r>
            <a:r>
              <a:rPr lang="it-IT" b="1" dirty="0"/>
              <a:t>?</a:t>
            </a:r>
          </a:p>
        </p:txBody>
      </p:sp>
      <p:pic>
        <p:nvPicPr>
          <p:cNvPr id="62" name="Immagine 61" descr="Immagine che contiene testo, cartone animato, diagramma, schizzo&#10;&#10;Il contenuto generato dall'IA potrebbe non essere corretto.">
            <a:extLst>
              <a:ext uri="{FF2B5EF4-FFF2-40B4-BE49-F238E27FC236}">
                <a16:creationId xmlns:a16="http://schemas.microsoft.com/office/drawing/2014/main" id="{BFEA93E6-30A4-6DA3-F616-C6BB43EF840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422" t="11174" r="10422" b="18623"/>
          <a:stretch>
            <a:fillRect/>
          </a:stretch>
        </p:blipFill>
        <p:spPr>
          <a:xfrm>
            <a:off x="246721" y="2197259"/>
            <a:ext cx="4128622" cy="1807622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5BC08BE3-0752-5168-F9F2-D87511C54D21}"/>
              </a:ext>
            </a:extLst>
          </p:cNvPr>
          <p:cNvSpPr txBox="1"/>
          <p:nvPr/>
        </p:nvSpPr>
        <p:spPr>
          <a:xfrm>
            <a:off x="478656" y="1274313"/>
            <a:ext cx="3559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Soft biometrics are non-unique human attributes that can be indirectly collected from images</a:t>
            </a:r>
            <a:r>
              <a:rPr lang="en-US" sz="1400" dirty="0"/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43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9BA6A-A922-C833-3CDB-49EF57A86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B7763361-0D22-B668-281C-BA2C277AA27A}"/>
              </a:ext>
            </a:extLst>
          </p:cNvPr>
          <p:cNvSpPr/>
          <p:nvPr/>
        </p:nvSpPr>
        <p:spPr>
          <a:xfrm>
            <a:off x="3962400" y="4680857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079CB11-2D91-C106-1EED-1CC26F80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17231" cy="2621258"/>
          </a:xfrm>
          <a:prstGeom prst="rect">
            <a:avLst/>
          </a:prstGeom>
        </p:spPr>
      </p:pic>
      <p:pic>
        <p:nvPicPr>
          <p:cNvPr id="20" name="Immagine 19" descr="Immagine che contiene testo, mappa&#10;&#10;Il contenuto generato dall'IA potrebbe non essere corretto.">
            <a:extLst>
              <a:ext uri="{FF2B5EF4-FFF2-40B4-BE49-F238E27FC236}">
                <a16:creationId xmlns:a16="http://schemas.microsoft.com/office/drawing/2014/main" id="{C4075BAA-B2C2-89BB-C006-79B14444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515" y="0"/>
            <a:ext cx="4047709" cy="2621258"/>
          </a:xfrm>
          <a:prstGeom prst="rect">
            <a:avLst/>
          </a:prstGeom>
        </p:spPr>
      </p:pic>
      <p:pic>
        <p:nvPicPr>
          <p:cNvPr id="22" name="Immagine 21" descr="Immagine che contiene testo, mappa&#10;&#10;Il contenuto generato dall'IA potrebbe non essere corretto.">
            <a:extLst>
              <a:ext uri="{FF2B5EF4-FFF2-40B4-BE49-F238E27FC236}">
                <a16:creationId xmlns:a16="http://schemas.microsoft.com/office/drawing/2014/main" id="{6F024655-6A8D-7E66-10CE-D745E3669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3" y="2522241"/>
            <a:ext cx="4017231" cy="2621259"/>
          </a:xfrm>
          <a:prstGeom prst="rect">
            <a:avLst/>
          </a:prstGeom>
        </p:spPr>
      </p:pic>
      <p:pic>
        <p:nvPicPr>
          <p:cNvPr id="24" name="Immagine 23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E683C669-A23A-12E3-1D41-604C9FE0E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739" y="2546995"/>
            <a:ext cx="397126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87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0DF6870-A7DB-84DB-1B72-B4D8A03A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9406"/>
            <a:ext cx="7704000" cy="572700"/>
          </a:xfrm>
        </p:spPr>
        <p:txBody>
          <a:bodyPr/>
          <a:lstStyle/>
          <a:p>
            <a:r>
              <a:rPr lang="it-IT" b="1" dirty="0"/>
              <a:t>Dimostratore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93E3479-B7BA-EDD0-C79C-8E4F9673C70C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33DD06-E514-8B2C-C70A-F266700B485A}"/>
              </a:ext>
            </a:extLst>
          </p:cNvPr>
          <p:cNvSpPr txBox="1"/>
          <p:nvPr/>
        </p:nvSpPr>
        <p:spPr>
          <a:xfrm>
            <a:off x="2370471" y="4031337"/>
            <a:ext cx="44050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hlinkClick r:id="rId2"/>
              </a:rPr>
              <a:t>https://huggingface.co/spaces/Antuke/FaR-FT-PE</a:t>
            </a:r>
            <a:endParaRPr lang="it-IT" b="1" dirty="0"/>
          </a:p>
          <a:p>
            <a:r>
              <a:rPr lang="it-IT" dirty="0"/>
              <a:t>	https://youtu.be/V6-9QTf1xaQ</a:t>
            </a:r>
          </a:p>
        </p:txBody>
      </p:sp>
      <p:pic>
        <p:nvPicPr>
          <p:cNvPr id="11" name="Segnaposto immagine 10" descr="Immagine che contiene modello, pixel&#10;&#10;Il contenuto generato dall'IA potrebbe non essere corretto.">
            <a:extLst>
              <a:ext uri="{FF2B5EF4-FFF2-40B4-BE49-F238E27FC236}">
                <a16:creationId xmlns:a16="http://schemas.microsoft.com/office/drawing/2014/main" id="{1D0889DA-5632-C331-04DB-FB2C184AEE0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5514" t="-718" r="-1984" b="-4664"/>
          <a:stretch>
            <a:fillRect/>
          </a:stretch>
        </p:blipFill>
        <p:spPr>
          <a:xfrm>
            <a:off x="2968677" y="1112162"/>
            <a:ext cx="2978046" cy="2919175"/>
          </a:xfrm>
        </p:spPr>
      </p:pic>
    </p:spTree>
    <p:extLst>
      <p:ext uri="{BB962C8B-B14F-4D97-AF65-F5344CB8AC3E}">
        <p14:creationId xmlns:p14="http://schemas.microsoft.com/office/powerpoint/2010/main" val="2669202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BBD939B-9C38-7EEF-2F32-0E703126EEF3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2025-11-13 18-49-19">
            <a:hlinkClick r:id="" action="ppaction://media"/>
            <a:extLst>
              <a:ext uri="{FF2B5EF4-FFF2-40B4-BE49-F238E27FC236}">
                <a16:creationId xmlns:a16="http://schemas.microsoft.com/office/drawing/2014/main" id="{11891C84-CA69-79CB-CE02-6CF063098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99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6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0906E4F-24E3-8793-CA26-10FB18E594CB}"/>
              </a:ext>
            </a:extLst>
          </p:cNvPr>
          <p:cNvSpPr/>
          <p:nvPr/>
        </p:nvSpPr>
        <p:spPr>
          <a:xfrm>
            <a:off x="620560" y="1156607"/>
            <a:ext cx="2443844" cy="2618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17B1826-36B2-3918-690C-4F26C4E80D78}"/>
              </a:ext>
            </a:extLst>
          </p:cNvPr>
          <p:cNvSpPr/>
          <p:nvPr/>
        </p:nvSpPr>
        <p:spPr>
          <a:xfrm>
            <a:off x="3350078" y="1156607"/>
            <a:ext cx="2443844" cy="2618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B8B6B1B-B9EF-4CC4-DF93-4B60A0328034}"/>
              </a:ext>
            </a:extLst>
          </p:cNvPr>
          <p:cNvSpPr/>
          <p:nvPr/>
        </p:nvSpPr>
        <p:spPr>
          <a:xfrm>
            <a:off x="6079596" y="1156607"/>
            <a:ext cx="2443844" cy="2618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Elemento grafico 18" descr="Anziana con capelli raccolti">
            <a:extLst>
              <a:ext uri="{FF2B5EF4-FFF2-40B4-BE49-F238E27FC236}">
                <a16:creationId xmlns:a16="http://schemas.microsoft.com/office/drawing/2014/main" id="{E8398B4E-E6CB-5C27-B623-D564EA6E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5322" y="1372348"/>
            <a:ext cx="380817" cy="385763"/>
          </a:xfrm>
          <a:prstGeom prst="rect">
            <a:avLst/>
          </a:prstGeom>
        </p:spPr>
      </p:pic>
      <p:pic>
        <p:nvPicPr>
          <p:cNvPr id="21" name="Elemento grafico 20" descr="Donna con capelli corti">
            <a:extLst>
              <a:ext uri="{FF2B5EF4-FFF2-40B4-BE49-F238E27FC236}">
                <a16:creationId xmlns:a16="http://schemas.microsoft.com/office/drawing/2014/main" id="{F1AF68C6-10A3-6C48-DD15-F0D8265E3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1934" y="1372348"/>
            <a:ext cx="433388" cy="385763"/>
          </a:xfrm>
          <a:prstGeom prst="rect">
            <a:avLst/>
          </a:prstGeom>
        </p:spPr>
      </p:pic>
      <p:pic>
        <p:nvPicPr>
          <p:cNvPr id="37" name="Elemento grafico 36" descr="Faccia triste con riempimento a tinta unita con riempimento a tinta unita">
            <a:extLst>
              <a:ext uri="{FF2B5EF4-FFF2-40B4-BE49-F238E27FC236}">
                <a16:creationId xmlns:a16="http://schemas.microsoft.com/office/drawing/2014/main" id="{D57F74BC-BD29-B63D-6080-A7DC2176F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9907" y="1372348"/>
            <a:ext cx="385763" cy="385763"/>
          </a:xfrm>
          <a:prstGeom prst="rect">
            <a:avLst/>
          </a:prstGeom>
        </p:spPr>
      </p:pic>
      <p:pic>
        <p:nvPicPr>
          <p:cNvPr id="42" name="Elemento grafico 41" descr="Faccia sorridente con riempimento a tinta unita con riempimento a tinta unita">
            <a:extLst>
              <a:ext uri="{FF2B5EF4-FFF2-40B4-BE49-F238E27FC236}">
                <a16:creationId xmlns:a16="http://schemas.microsoft.com/office/drawing/2014/main" id="{B53D5664-86EF-14FC-BA31-4B2300320A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3197" y="1372348"/>
            <a:ext cx="385763" cy="385763"/>
          </a:xfrm>
          <a:prstGeom prst="rect">
            <a:avLst/>
          </a:prstGeom>
        </p:spPr>
      </p:pic>
      <p:pic>
        <p:nvPicPr>
          <p:cNvPr id="44" name="Elemento grafico 43" descr="Femmina con riempimento a tinta unita">
            <a:extLst>
              <a:ext uri="{FF2B5EF4-FFF2-40B4-BE49-F238E27FC236}">
                <a16:creationId xmlns:a16="http://schemas.microsoft.com/office/drawing/2014/main" id="{DA9264CC-42A5-F550-8575-682D33FBE0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1044" y="1372347"/>
            <a:ext cx="405492" cy="405492"/>
          </a:xfrm>
          <a:prstGeom prst="rect">
            <a:avLst/>
          </a:prstGeom>
        </p:spPr>
      </p:pic>
      <p:pic>
        <p:nvPicPr>
          <p:cNvPr id="46" name="Elemento grafico 45" descr="Maschio con riempimento a tinta unita">
            <a:extLst>
              <a:ext uri="{FF2B5EF4-FFF2-40B4-BE49-F238E27FC236}">
                <a16:creationId xmlns:a16="http://schemas.microsoft.com/office/drawing/2014/main" id="{A19DFFFD-1DB1-E5F7-9ACA-97C358E117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0869" y="1372347"/>
            <a:ext cx="405492" cy="405492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17A4DD45-B3EF-DD6B-31B5-3571EFCBF235}"/>
              </a:ext>
            </a:extLst>
          </p:cNvPr>
          <p:cNvSpPr/>
          <p:nvPr/>
        </p:nvSpPr>
        <p:spPr>
          <a:xfrm>
            <a:off x="39243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Google Shape;547;p36">
            <a:extLst>
              <a:ext uri="{FF2B5EF4-FFF2-40B4-BE49-F238E27FC236}">
                <a16:creationId xmlns:a16="http://schemas.microsoft.com/office/drawing/2014/main" id="{62E9579E-331D-F4DF-B749-2B260D750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393" y="5849"/>
            <a:ext cx="5003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tx1"/>
                </a:solidFill>
              </a:rPr>
              <a:t>Our</a:t>
            </a:r>
            <a:r>
              <a:rPr lang="it-IT" b="1" dirty="0">
                <a:solidFill>
                  <a:schemeClr val="tx1"/>
                </a:solidFill>
              </a:rPr>
              <a:t> domain, </a:t>
            </a:r>
            <a:r>
              <a:rPr lang="it-IT" b="1" dirty="0" err="1">
                <a:solidFill>
                  <a:schemeClr val="tx1"/>
                </a:solidFill>
              </a:rPr>
              <a:t>facial</a:t>
            </a:r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attributes</a:t>
            </a:r>
            <a:r>
              <a:rPr lang="it-IT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0" name="Google Shape;547;p36">
            <a:extLst>
              <a:ext uri="{FF2B5EF4-FFF2-40B4-BE49-F238E27FC236}">
                <a16:creationId xmlns:a16="http://schemas.microsoft.com/office/drawing/2014/main" id="{C2BF15B3-7FC2-3BE6-8E09-E83EBDCB6C90}"/>
              </a:ext>
            </a:extLst>
          </p:cNvPr>
          <p:cNvSpPr txBox="1">
            <a:spLocks/>
          </p:cNvSpPr>
          <p:nvPr/>
        </p:nvSpPr>
        <p:spPr>
          <a:xfrm>
            <a:off x="723664" y="1249137"/>
            <a:ext cx="1435581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dirty="0" err="1">
                <a:solidFill>
                  <a:schemeClr val="tx1"/>
                </a:solidFill>
              </a:rPr>
              <a:t>Facial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  <a:r>
              <a:rPr lang="it-IT" sz="1400" dirty="0" err="1">
                <a:solidFill>
                  <a:schemeClr val="tx1"/>
                </a:solidFill>
              </a:rPr>
              <a:t>Emotion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</a:p>
          <a:p>
            <a:r>
              <a:rPr lang="it-IT" sz="1400" dirty="0" err="1">
                <a:solidFill>
                  <a:schemeClr val="tx1"/>
                </a:solidFill>
              </a:rPr>
              <a:t>Recognition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2" name="Google Shape;547;p36">
            <a:extLst>
              <a:ext uri="{FF2B5EF4-FFF2-40B4-BE49-F238E27FC236}">
                <a16:creationId xmlns:a16="http://schemas.microsoft.com/office/drawing/2014/main" id="{A4C91130-8002-D640-31BF-B961C078CF06}"/>
              </a:ext>
            </a:extLst>
          </p:cNvPr>
          <p:cNvSpPr txBox="1">
            <a:spLocks/>
          </p:cNvSpPr>
          <p:nvPr/>
        </p:nvSpPr>
        <p:spPr>
          <a:xfrm>
            <a:off x="3447694" y="1249138"/>
            <a:ext cx="1394240" cy="68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dirty="0">
                <a:solidFill>
                  <a:schemeClr val="tx1"/>
                </a:solidFill>
              </a:rPr>
              <a:t>Age group </a:t>
            </a:r>
          </a:p>
          <a:p>
            <a:r>
              <a:rPr lang="it-IT" sz="1400" dirty="0" err="1">
                <a:solidFill>
                  <a:schemeClr val="tx1"/>
                </a:solidFill>
              </a:rPr>
              <a:t>Classification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3" name="Google Shape;547;p36">
            <a:extLst>
              <a:ext uri="{FF2B5EF4-FFF2-40B4-BE49-F238E27FC236}">
                <a16:creationId xmlns:a16="http://schemas.microsoft.com/office/drawing/2014/main" id="{B789B13F-8D2B-B026-C458-BD865518135A}"/>
              </a:ext>
            </a:extLst>
          </p:cNvPr>
          <p:cNvSpPr txBox="1">
            <a:spLocks/>
          </p:cNvSpPr>
          <p:nvPr/>
        </p:nvSpPr>
        <p:spPr>
          <a:xfrm>
            <a:off x="6198013" y="1249136"/>
            <a:ext cx="1217357" cy="6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dirty="0">
                <a:solidFill>
                  <a:schemeClr val="tx1"/>
                </a:solidFill>
              </a:rPr>
              <a:t>Gender</a:t>
            </a:r>
          </a:p>
          <a:p>
            <a:r>
              <a:rPr lang="it-IT" sz="1400" dirty="0" err="1">
                <a:solidFill>
                  <a:schemeClr val="tx1"/>
                </a:solidFill>
              </a:rPr>
              <a:t>Recognition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4" name="Google Shape;547;p36">
            <a:extLst>
              <a:ext uri="{FF2B5EF4-FFF2-40B4-BE49-F238E27FC236}">
                <a16:creationId xmlns:a16="http://schemas.microsoft.com/office/drawing/2014/main" id="{0345A5E4-EE55-9BE5-0EB0-B821FE1D5EBE}"/>
              </a:ext>
            </a:extLst>
          </p:cNvPr>
          <p:cNvSpPr txBox="1">
            <a:spLocks/>
          </p:cNvSpPr>
          <p:nvPr/>
        </p:nvSpPr>
        <p:spPr>
          <a:xfrm>
            <a:off x="723664" y="1777839"/>
            <a:ext cx="2290642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b="1" dirty="0">
                <a:solidFill>
                  <a:schemeClr val="tx1"/>
                </a:solidFill>
              </a:rPr>
              <a:t>Labels (7 classes):</a:t>
            </a:r>
          </a:p>
          <a:p>
            <a:r>
              <a:rPr lang="it-IT" sz="1200" dirty="0">
                <a:solidFill>
                  <a:schemeClr val="tx1"/>
                </a:solidFill>
              </a:rPr>
              <a:t>Happy, </a:t>
            </a:r>
            <a:r>
              <a:rPr lang="it-IT" sz="1200" dirty="0" err="1">
                <a:solidFill>
                  <a:schemeClr val="tx1"/>
                </a:solidFill>
              </a:rPr>
              <a:t>Surprise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Disgust</a:t>
            </a:r>
            <a:r>
              <a:rPr lang="it-IT" sz="1200" dirty="0">
                <a:solidFill>
                  <a:schemeClr val="tx1"/>
                </a:solidFill>
              </a:rPr>
              <a:t>, Angry, </a:t>
            </a:r>
            <a:r>
              <a:rPr lang="it-IT" sz="1200" dirty="0" err="1">
                <a:solidFill>
                  <a:schemeClr val="tx1"/>
                </a:solidFill>
              </a:rPr>
              <a:t>Fear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Sad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Neutral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55" name="Google Shape;547;p36">
            <a:extLst>
              <a:ext uri="{FF2B5EF4-FFF2-40B4-BE49-F238E27FC236}">
                <a16:creationId xmlns:a16="http://schemas.microsoft.com/office/drawing/2014/main" id="{3D25DC20-D4FD-7B9F-B947-73F97E4C2639}"/>
              </a:ext>
            </a:extLst>
          </p:cNvPr>
          <p:cNvSpPr txBox="1">
            <a:spLocks/>
          </p:cNvSpPr>
          <p:nvPr/>
        </p:nvSpPr>
        <p:spPr>
          <a:xfrm>
            <a:off x="3447694" y="1777839"/>
            <a:ext cx="2413678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b="1" dirty="0">
                <a:solidFill>
                  <a:schemeClr val="tx1"/>
                </a:solidFill>
              </a:rPr>
              <a:t>Labels (9 classes):</a:t>
            </a:r>
          </a:p>
          <a:p>
            <a:r>
              <a:rPr lang="it-IT" sz="1200" dirty="0">
                <a:solidFill>
                  <a:schemeClr val="tx1"/>
                </a:solidFill>
              </a:rPr>
              <a:t>0-2, 3-9, 10-19, 30-39, 40-49, </a:t>
            </a:r>
          </a:p>
          <a:p>
            <a:r>
              <a:rPr lang="it-IT" sz="1200" dirty="0">
                <a:solidFill>
                  <a:schemeClr val="tx1"/>
                </a:solidFill>
              </a:rPr>
              <a:t>50-59, 60-69, 70+</a:t>
            </a:r>
          </a:p>
        </p:txBody>
      </p:sp>
      <p:sp>
        <p:nvSpPr>
          <p:cNvPr id="56" name="Google Shape;547;p36">
            <a:extLst>
              <a:ext uri="{FF2B5EF4-FFF2-40B4-BE49-F238E27FC236}">
                <a16:creationId xmlns:a16="http://schemas.microsoft.com/office/drawing/2014/main" id="{A3ABEAAD-5D6D-1EEF-0661-D7FEF4E92839}"/>
              </a:ext>
            </a:extLst>
          </p:cNvPr>
          <p:cNvSpPr txBox="1">
            <a:spLocks/>
          </p:cNvSpPr>
          <p:nvPr/>
        </p:nvSpPr>
        <p:spPr>
          <a:xfrm>
            <a:off x="6198013" y="1777839"/>
            <a:ext cx="1812856" cy="6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400" b="1" dirty="0">
                <a:solidFill>
                  <a:schemeClr val="tx1"/>
                </a:solidFill>
              </a:rPr>
              <a:t>Labels (2 classes):</a:t>
            </a:r>
          </a:p>
          <a:p>
            <a:r>
              <a:rPr lang="it-IT" sz="1200" dirty="0">
                <a:solidFill>
                  <a:schemeClr val="tx1"/>
                </a:solidFill>
              </a:rPr>
              <a:t>Male and </a:t>
            </a:r>
            <a:r>
              <a:rPr lang="it-IT" sz="1200" dirty="0" err="1">
                <a:solidFill>
                  <a:schemeClr val="tx1"/>
                </a:solidFill>
              </a:rPr>
              <a:t>Female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C285D195-CB41-C10C-CF88-86005F1A9C12}"/>
              </a:ext>
            </a:extLst>
          </p:cNvPr>
          <p:cNvSpPr txBox="1"/>
          <p:nvPr/>
        </p:nvSpPr>
        <p:spPr>
          <a:xfrm>
            <a:off x="728306" y="2553448"/>
            <a:ext cx="1258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tx1"/>
                </a:solidFill>
              </a:rPr>
              <a:t>Challanges</a:t>
            </a:r>
            <a:r>
              <a:rPr lang="it-IT" sz="1400" b="1" dirty="0">
                <a:solidFill>
                  <a:schemeClr val="tx1"/>
                </a:solidFill>
              </a:rPr>
              <a:t>: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97A27C1F-AC77-49BB-218B-7BCC2CE6B0CD}"/>
              </a:ext>
            </a:extLst>
          </p:cNvPr>
          <p:cNvSpPr txBox="1"/>
          <p:nvPr/>
        </p:nvSpPr>
        <p:spPr>
          <a:xfrm>
            <a:off x="3447694" y="2552446"/>
            <a:ext cx="1258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tx1"/>
                </a:solidFill>
              </a:rPr>
              <a:t>Challanges</a:t>
            </a:r>
            <a:r>
              <a:rPr lang="it-IT" sz="1400" b="1" dirty="0">
                <a:solidFill>
                  <a:schemeClr val="tx1"/>
                </a:solidFill>
              </a:rPr>
              <a:t>: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AF0B1EB1-C896-1D34-04D7-60DA2588ECA8}"/>
              </a:ext>
            </a:extLst>
          </p:cNvPr>
          <p:cNvSpPr txBox="1"/>
          <p:nvPr/>
        </p:nvSpPr>
        <p:spPr>
          <a:xfrm>
            <a:off x="6157033" y="2552445"/>
            <a:ext cx="1258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tx1"/>
                </a:solidFill>
              </a:rPr>
              <a:t>Challanges</a:t>
            </a:r>
            <a:r>
              <a:rPr lang="it-IT" sz="1400" b="1" dirty="0">
                <a:solidFill>
                  <a:schemeClr val="tx1"/>
                </a:solidFill>
              </a:rPr>
              <a:t>: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5" name="Elemento grafico 64" descr="Pesi irregolari con riempimento a tinta unita">
            <a:extLst>
              <a:ext uri="{FF2B5EF4-FFF2-40B4-BE49-F238E27FC236}">
                <a16:creationId xmlns:a16="http://schemas.microsoft.com/office/drawing/2014/main" id="{24014A6A-C721-ED52-0E86-1512D3E592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60" y="2832812"/>
            <a:ext cx="318405" cy="318405"/>
          </a:xfrm>
          <a:prstGeom prst="rect">
            <a:avLst/>
          </a:prstGeom>
        </p:spPr>
      </p:pic>
      <p:pic>
        <p:nvPicPr>
          <p:cNvPr id="66" name="Elemento grafico 65" descr="Pesi irregolari con riempimento a tinta unita">
            <a:extLst>
              <a:ext uri="{FF2B5EF4-FFF2-40B4-BE49-F238E27FC236}">
                <a16:creationId xmlns:a16="http://schemas.microsoft.com/office/drawing/2014/main" id="{3245A261-F2C9-23FE-60BD-50124E5D42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44077" y="2832811"/>
            <a:ext cx="318405" cy="318405"/>
          </a:xfrm>
          <a:prstGeom prst="rect">
            <a:avLst/>
          </a:prstGeom>
        </p:spPr>
      </p:pic>
      <p:sp>
        <p:nvSpPr>
          <p:cNvPr id="68" name="Google Shape;547;p36">
            <a:extLst>
              <a:ext uri="{FF2B5EF4-FFF2-40B4-BE49-F238E27FC236}">
                <a16:creationId xmlns:a16="http://schemas.microsoft.com/office/drawing/2014/main" id="{C4A8B4EE-AA22-02DA-77A5-D22D0F02939A}"/>
              </a:ext>
            </a:extLst>
          </p:cNvPr>
          <p:cNvSpPr txBox="1">
            <a:spLocks/>
          </p:cNvSpPr>
          <p:nvPr/>
        </p:nvSpPr>
        <p:spPr>
          <a:xfrm>
            <a:off x="900935" y="2847907"/>
            <a:ext cx="1458868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Class </a:t>
            </a:r>
            <a:r>
              <a:rPr lang="it-IT" sz="1200" b="1" dirty="0" err="1">
                <a:solidFill>
                  <a:schemeClr val="accent2"/>
                </a:solidFill>
              </a:rPr>
              <a:t>imbalances</a:t>
            </a:r>
            <a:endParaRPr lang="it-IT" sz="1200" b="1" dirty="0">
              <a:solidFill>
                <a:schemeClr val="accent2"/>
              </a:solidFill>
            </a:endParaRPr>
          </a:p>
        </p:txBody>
      </p:sp>
      <p:sp>
        <p:nvSpPr>
          <p:cNvPr id="69" name="Google Shape;547;p36">
            <a:extLst>
              <a:ext uri="{FF2B5EF4-FFF2-40B4-BE49-F238E27FC236}">
                <a16:creationId xmlns:a16="http://schemas.microsoft.com/office/drawing/2014/main" id="{786F1F25-9A2E-C3AB-0364-6D1E9E0C22CF}"/>
              </a:ext>
            </a:extLst>
          </p:cNvPr>
          <p:cNvSpPr txBox="1">
            <a:spLocks/>
          </p:cNvSpPr>
          <p:nvPr/>
        </p:nvSpPr>
        <p:spPr>
          <a:xfrm>
            <a:off x="900935" y="3087933"/>
            <a:ext cx="1458868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Small datasets</a:t>
            </a:r>
          </a:p>
        </p:txBody>
      </p:sp>
      <p:sp>
        <p:nvSpPr>
          <p:cNvPr id="70" name="Google Shape;547;p36">
            <a:extLst>
              <a:ext uri="{FF2B5EF4-FFF2-40B4-BE49-F238E27FC236}">
                <a16:creationId xmlns:a16="http://schemas.microsoft.com/office/drawing/2014/main" id="{B9642B9E-83A2-6AFA-2A22-9AA058BAB941}"/>
              </a:ext>
            </a:extLst>
          </p:cNvPr>
          <p:cNvSpPr txBox="1">
            <a:spLocks/>
          </p:cNvSpPr>
          <p:nvPr/>
        </p:nvSpPr>
        <p:spPr>
          <a:xfrm>
            <a:off x="900934" y="3313082"/>
            <a:ext cx="2113372" cy="751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Low annotator agreements</a:t>
            </a:r>
          </a:p>
        </p:txBody>
      </p:sp>
      <p:sp>
        <p:nvSpPr>
          <p:cNvPr id="71" name="Google Shape;547;p36">
            <a:extLst>
              <a:ext uri="{FF2B5EF4-FFF2-40B4-BE49-F238E27FC236}">
                <a16:creationId xmlns:a16="http://schemas.microsoft.com/office/drawing/2014/main" id="{627918BD-9701-122D-EC76-0078F68AE2B4}"/>
              </a:ext>
            </a:extLst>
          </p:cNvPr>
          <p:cNvSpPr txBox="1">
            <a:spLocks/>
          </p:cNvSpPr>
          <p:nvPr/>
        </p:nvSpPr>
        <p:spPr>
          <a:xfrm>
            <a:off x="3639345" y="2860222"/>
            <a:ext cx="1458868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Class </a:t>
            </a:r>
            <a:r>
              <a:rPr lang="it-IT" sz="1200" b="1" dirty="0" err="1">
                <a:solidFill>
                  <a:schemeClr val="accent2"/>
                </a:solidFill>
              </a:rPr>
              <a:t>imbalances</a:t>
            </a:r>
            <a:endParaRPr lang="it-IT" sz="1200" b="1" dirty="0">
              <a:solidFill>
                <a:schemeClr val="accent2"/>
              </a:solidFill>
            </a:endParaRPr>
          </a:p>
        </p:txBody>
      </p:sp>
      <p:sp>
        <p:nvSpPr>
          <p:cNvPr id="72" name="Google Shape;547;p36">
            <a:extLst>
              <a:ext uri="{FF2B5EF4-FFF2-40B4-BE49-F238E27FC236}">
                <a16:creationId xmlns:a16="http://schemas.microsoft.com/office/drawing/2014/main" id="{1609E21F-7086-BDF0-BBED-5F27AFCBEAB1}"/>
              </a:ext>
            </a:extLst>
          </p:cNvPr>
          <p:cNvSpPr txBox="1">
            <a:spLocks/>
          </p:cNvSpPr>
          <p:nvPr/>
        </p:nvSpPr>
        <p:spPr>
          <a:xfrm>
            <a:off x="3639345" y="3087932"/>
            <a:ext cx="2016794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>
                <a:solidFill>
                  <a:schemeClr val="accent2"/>
                </a:solidFill>
              </a:rPr>
              <a:t>High class intra-</a:t>
            </a:r>
            <a:r>
              <a:rPr lang="it-IT" sz="1200" b="1" dirty="0" err="1">
                <a:solidFill>
                  <a:schemeClr val="accent2"/>
                </a:solidFill>
              </a:rPr>
              <a:t>variance</a:t>
            </a:r>
            <a:endParaRPr lang="it-IT" sz="1200" b="1" dirty="0">
              <a:solidFill>
                <a:schemeClr val="accent2"/>
              </a:solidFill>
            </a:endParaRPr>
          </a:p>
        </p:txBody>
      </p:sp>
      <p:pic>
        <p:nvPicPr>
          <p:cNvPr id="74" name="Elemento grafico 73" descr="Collegamento con riempimento a tinta unita">
            <a:extLst>
              <a:ext uri="{FF2B5EF4-FFF2-40B4-BE49-F238E27FC236}">
                <a16:creationId xmlns:a16="http://schemas.microsoft.com/office/drawing/2014/main" id="{855006CC-C3B2-58E9-9ECA-2A9150DB42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79596" y="2832811"/>
            <a:ext cx="338990" cy="338990"/>
          </a:xfrm>
          <a:prstGeom prst="rect">
            <a:avLst/>
          </a:prstGeom>
        </p:spPr>
      </p:pic>
      <p:sp>
        <p:nvSpPr>
          <p:cNvPr id="75" name="Google Shape;547;p36">
            <a:extLst>
              <a:ext uri="{FF2B5EF4-FFF2-40B4-BE49-F238E27FC236}">
                <a16:creationId xmlns:a16="http://schemas.microsoft.com/office/drawing/2014/main" id="{BC07B6CC-A4B8-C1B5-26FB-EAA0BA3FBBE0}"/>
              </a:ext>
            </a:extLst>
          </p:cNvPr>
          <p:cNvSpPr txBox="1">
            <a:spLocks/>
          </p:cNvSpPr>
          <p:nvPr/>
        </p:nvSpPr>
        <p:spPr>
          <a:xfrm>
            <a:off x="6375006" y="2860222"/>
            <a:ext cx="1731529" cy="3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sz="1200" b="1" dirty="0" err="1">
                <a:solidFill>
                  <a:schemeClr val="accent2"/>
                </a:solidFill>
              </a:rPr>
              <a:t>Different</a:t>
            </a:r>
            <a:r>
              <a:rPr lang="it-IT" sz="1200" b="1" dirty="0">
                <a:solidFill>
                  <a:schemeClr val="accent2"/>
                </a:solidFill>
              </a:rPr>
              <a:t> age groups and </a:t>
            </a:r>
            <a:r>
              <a:rPr lang="it-IT" sz="1200" b="1" dirty="0" err="1">
                <a:solidFill>
                  <a:schemeClr val="accent2"/>
                </a:solidFill>
              </a:rPr>
              <a:t>ethicities</a:t>
            </a:r>
            <a:endParaRPr lang="it-IT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9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9DB7F8-180A-BB85-D359-8D536D4A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3" y="5443"/>
            <a:ext cx="7704000" cy="572700"/>
          </a:xfrm>
        </p:spPr>
        <p:txBody>
          <a:bodyPr/>
          <a:lstStyle/>
          <a:p>
            <a:r>
              <a:rPr lang="it-IT" b="1" dirty="0" err="1"/>
              <a:t>Our</a:t>
            </a:r>
            <a:r>
              <a:rPr lang="it-IT" b="1" dirty="0"/>
              <a:t> </a:t>
            </a:r>
            <a:r>
              <a:rPr lang="it-IT" b="1" dirty="0" err="1"/>
              <a:t>Approach</a:t>
            </a:r>
            <a:r>
              <a:rPr lang="it-IT" b="1" dirty="0"/>
              <a:t>, Vision Language Models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F13504-ED4A-AEE3-F84B-58CA91978E73}"/>
              </a:ext>
            </a:extLst>
          </p:cNvPr>
          <p:cNvSpPr txBox="1"/>
          <p:nvPr/>
        </p:nvSpPr>
        <p:spPr>
          <a:xfrm>
            <a:off x="149205" y="528833"/>
            <a:ext cx="87306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Vision </a:t>
            </a:r>
            <a:r>
              <a:rPr lang="it-IT" dirty="0" err="1"/>
              <a:t>language</a:t>
            </a:r>
            <a:r>
              <a:rPr lang="it-IT" dirty="0"/>
              <a:t> model (VLM) are large </a:t>
            </a:r>
            <a:r>
              <a:rPr lang="it-IT" dirty="0" err="1"/>
              <a:t>neural</a:t>
            </a:r>
            <a:r>
              <a:rPr lang="it-IT" dirty="0"/>
              <a:t> networks, </a:t>
            </a:r>
            <a:r>
              <a:rPr lang="it-IT" dirty="0" err="1"/>
              <a:t>trained</a:t>
            </a:r>
            <a:r>
              <a:rPr lang="it-IT" dirty="0"/>
              <a:t> on </a:t>
            </a:r>
            <a:r>
              <a:rPr lang="it-IT" dirty="0" err="1"/>
              <a:t>billion</a:t>
            </a:r>
            <a:r>
              <a:rPr lang="it-IT" dirty="0"/>
              <a:t> of image-text </a:t>
            </a:r>
            <a:r>
              <a:rPr lang="it-IT" dirty="0" err="1"/>
              <a:t>pairs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can be use in a </a:t>
            </a:r>
            <a:r>
              <a:rPr lang="it-IT" b="1" dirty="0"/>
              <a:t>zero-shot </a:t>
            </a:r>
            <a:r>
              <a:rPr lang="it-IT" b="1" dirty="0" err="1"/>
              <a:t>manner</a:t>
            </a:r>
            <a:r>
              <a:rPr lang="it-IT" dirty="0"/>
              <a:t>. </a:t>
            </a:r>
          </a:p>
          <a:p>
            <a:r>
              <a:rPr lang="it-IT" dirty="0" err="1"/>
              <a:t>We</a:t>
            </a:r>
            <a:r>
              <a:rPr lang="it-IT" dirty="0"/>
              <a:t> can create a soft-</a:t>
            </a:r>
            <a:r>
              <a:rPr lang="it-IT" dirty="0" err="1"/>
              <a:t>biometric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 system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b="1" dirty="0"/>
              <a:t>VLM</a:t>
            </a:r>
            <a:r>
              <a:rPr lang="it-IT" dirty="0"/>
              <a:t>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2"/>
                </a:solidFill>
              </a:rPr>
              <a:t>Perception</a:t>
            </a:r>
            <a:r>
              <a:rPr lang="it-IT" b="1" dirty="0">
                <a:solidFill>
                  <a:schemeClr val="accent2"/>
                </a:solidFill>
              </a:rPr>
              <a:t> Encoders</a:t>
            </a:r>
            <a:r>
              <a:rPr lang="it-IT" dirty="0"/>
              <a:t>).  </a:t>
            </a:r>
          </a:p>
        </p:txBody>
      </p:sp>
      <p:pic>
        <p:nvPicPr>
          <p:cNvPr id="10" name="Immagine 9" descr="Immagine che contiene testo, diagramma, schizzo, design&#10;&#10;Il contenuto generato dall'IA potrebbe non essere corretto.">
            <a:extLst>
              <a:ext uri="{FF2B5EF4-FFF2-40B4-BE49-F238E27FC236}">
                <a16:creationId xmlns:a16="http://schemas.microsoft.com/office/drawing/2014/main" id="{61D28B78-ADA7-20B5-CDE7-9F1FB62B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2" t="3277" r="2343" b="6192"/>
          <a:stretch>
            <a:fillRect/>
          </a:stretch>
        </p:blipFill>
        <p:spPr>
          <a:xfrm>
            <a:off x="100915" y="1460499"/>
            <a:ext cx="9006648" cy="315416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E8A2B07-B64E-1D86-5434-D1F73F854826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28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4C6507-E8C8-640B-8DF2-659F5D51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2" t="39773" r="56698" b="25289"/>
          <a:stretch>
            <a:fillRect/>
          </a:stretch>
        </p:blipFill>
        <p:spPr>
          <a:xfrm>
            <a:off x="5406933" y="677532"/>
            <a:ext cx="3341439" cy="1355272"/>
          </a:xfrm>
          <a:prstGeom prst="rect">
            <a:avLst/>
          </a:prstGeom>
        </p:spPr>
      </p:pic>
      <p:pic>
        <p:nvPicPr>
          <p:cNvPr id="13" name="Immagine 1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379E61F2-3F54-0DE6-8274-D5E7818B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50" t="39075" r="3005" b="3424"/>
          <a:stretch>
            <a:fillRect/>
          </a:stretch>
        </p:blipFill>
        <p:spPr>
          <a:xfrm>
            <a:off x="5069782" y="2032804"/>
            <a:ext cx="4015740" cy="2230551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876604FD-309C-D4FF-3AE5-E672D54572DB}"/>
              </a:ext>
            </a:extLst>
          </p:cNvPr>
          <p:cNvSpPr/>
          <p:nvPr/>
        </p:nvSpPr>
        <p:spPr>
          <a:xfrm>
            <a:off x="5619274" y="1065608"/>
            <a:ext cx="60198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3D965BA-3810-709C-F573-9B0A74150807}"/>
              </a:ext>
            </a:extLst>
          </p:cNvPr>
          <p:cNvSpPr/>
          <p:nvPr/>
        </p:nvSpPr>
        <p:spPr>
          <a:xfrm>
            <a:off x="7024211" y="1065608"/>
            <a:ext cx="60198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0562AA8-342F-78A7-BC53-AA82039E7509}"/>
              </a:ext>
            </a:extLst>
          </p:cNvPr>
          <p:cNvSpPr/>
          <p:nvPr/>
        </p:nvSpPr>
        <p:spPr>
          <a:xfrm>
            <a:off x="7738586" y="1065608"/>
            <a:ext cx="60198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8831FA8-C24F-F70D-C281-48C4DB43D21D}"/>
              </a:ext>
            </a:extLst>
          </p:cNvPr>
          <p:cNvSpPr/>
          <p:nvPr/>
        </p:nvSpPr>
        <p:spPr>
          <a:xfrm>
            <a:off x="7336790" y="2971800"/>
            <a:ext cx="930910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2EB7165-AA59-6AE7-3D97-7D8ABE39C3DA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A68D24D8-30D4-61C8-84F6-6BD3192E4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0" y="-4294"/>
            <a:ext cx="7704000" cy="572700"/>
          </a:xfrm>
        </p:spPr>
        <p:txBody>
          <a:bodyPr/>
          <a:lstStyle/>
          <a:p>
            <a:r>
              <a:rPr lang="it-IT" b="1" dirty="0"/>
              <a:t>Hard-</a:t>
            </a:r>
            <a:r>
              <a:rPr lang="it-IT" b="1" dirty="0" err="1"/>
              <a:t>Prompting</a:t>
            </a:r>
            <a:r>
              <a:rPr lang="it-IT" b="1" dirty="0"/>
              <a:t>, </a:t>
            </a:r>
            <a:r>
              <a:rPr lang="it-IT" b="1" dirty="0" err="1"/>
              <a:t>not</a:t>
            </a:r>
            <a:r>
              <a:rPr lang="it-IT" b="1" dirty="0"/>
              <a:t> good </a:t>
            </a:r>
            <a:r>
              <a:rPr lang="it-IT" b="1" dirty="0" err="1"/>
              <a:t>enough</a:t>
            </a:r>
            <a:r>
              <a:rPr lang="it-IT" b="1" dirty="0"/>
              <a:t>: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30DD8C1-4ECA-E5F9-4221-C099C93EBAF3}"/>
              </a:ext>
            </a:extLst>
          </p:cNvPr>
          <p:cNvSpPr txBox="1"/>
          <p:nvPr/>
        </p:nvSpPr>
        <p:spPr>
          <a:xfrm>
            <a:off x="173900" y="956695"/>
            <a:ext cx="412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Aptos" panose="020B0004020202020204" pitchFamily="34" charset="0"/>
              </a:rPr>
              <a:t>Problems</a:t>
            </a:r>
            <a:r>
              <a:rPr lang="it-IT" sz="2400" b="1" dirty="0">
                <a:latin typeface="Aptos" panose="020B0004020202020204" pitchFamily="34" charset="0"/>
              </a:rPr>
              <a:t> of hard-</a:t>
            </a:r>
            <a:r>
              <a:rPr lang="it-IT" sz="2400" b="1" dirty="0" err="1">
                <a:latin typeface="Aptos" panose="020B0004020202020204" pitchFamily="34" charset="0"/>
              </a:rPr>
              <a:t>prompting</a:t>
            </a:r>
            <a:endParaRPr lang="it-IT" sz="2400" dirty="0">
              <a:latin typeface="Aptos" panose="020B0004020202020204" pitchFamily="34" charset="0"/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ABEC8D70-19BD-ACE5-32BE-D2FF3B52044C}"/>
              </a:ext>
            </a:extLst>
          </p:cNvPr>
          <p:cNvCxnSpPr/>
          <p:nvPr/>
        </p:nvCxnSpPr>
        <p:spPr>
          <a:xfrm>
            <a:off x="173900" y="1355168"/>
            <a:ext cx="1610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Elemento grafico 22" descr="Pollice abbassato con riempimento a tinta unita">
            <a:extLst>
              <a:ext uri="{FF2B5EF4-FFF2-40B4-BE49-F238E27FC236}">
                <a16:creationId xmlns:a16="http://schemas.microsoft.com/office/drawing/2014/main" id="{E4B0B88D-670F-E9ED-271F-F454027CE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900" y="1535298"/>
            <a:ext cx="436687" cy="436687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87F0BEB-DFEB-72B4-3139-AE2A20AD4AEE}"/>
              </a:ext>
            </a:extLst>
          </p:cNvPr>
          <p:cNvSpPr txBox="1"/>
          <p:nvPr/>
        </p:nvSpPr>
        <p:spPr>
          <a:xfrm>
            <a:off x="610586" y="1510320"/>
            <a:ext cx="284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Aptos" panose="020B0004020202020204" pitchFamily="34" charset="0"/>
              </a:rPr>
              <a:t>Poor</a:t>
            </a:r>
            <a:r>
              <a:rPr lang="it-IT" sz="2000" b="1" dirty="0">
                <a:latin typeface="Aptos" panose="020B0004020202020204" pitchFamily="34" charset="0"/>
              </a:rPr>
              <a:t>  </a:t>
            </a:r>
            <a:r>
              <a:rPr lang="it-IT" sz="2000" b="1" dirty="0" err="1">
                <a:latin typeface="Aptos" panose="020B0004020202020204" pitchFamily="34" charset="0"/>
              </a:rPr>
              <a:t>accuracy</a:t>
            </a:r>
            <a:endParaRPr lang="it-IT" sz="2000" dirty="0">
              <a:latin typeface="Aptos" panose="020B0004020202020204" pitchFamily="34" charset="0"/>
            </a:endParaRPr>
          </a:p>
        </p:txBody>
      </p:sp>
      <p:pic>
        <p:nvPicPr>
          <p:cNvPr id="31" name="Elemento grafico 30" descr="Pollice abbassato con riempimento a tinta unita">
            <a:extLst>
              <a:ext uri="{FF2B5EF4-FFF2-40B4-BE49-F238E27FC236}">
                <a16:creationId xmlns:a16="http://schemas.microsoft.com/office/drawing/2014/main" id="{B3D00444-7B0D-F603-A58B-67B82DC21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900" y="2090559"/>
            <a:ext cx="436687" cy="436687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F964298-E062-94A3-D299-EE731B8C2CFF}"/>
              </a:ext>
            </a:extLst>
          </p:cNvPr>
          <p:cNvSpPr txBox="1"/>
          <p:nvPr/>
        </p:nvSpPr>
        <p:spPr>
          <a:xfrm>
            <a:off x="610586" y="2065581"/>
            <a:ext cx="284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Aptos" panose="020B0004020202020204" pitchFamily="34" charset="0"/>
              </a:rPr>
              <a:t>High  </a:t>
            </a:r>
            <a:r>
              <a:rPr lang="it-IT" sz="2000" b="1" dirty="0" err="1">
                <a:latin typeface="Aptos" panose="020B0004020202020204" pitchFamily="34" charset="0"/>
              </a:rPr>
              <a:t>memory</a:t>
            </a:r>
            <a:r>
              <a:rPr lang="it-IT" sz="2000" b="1" dirty="0">
                <a:latin typeface="Aptos" panose="020B0004020202020204" pitchFamily="34" charset="0"/>
              </a:rPr>
              <a:t> footprint</a:t>
            </a:r>
            <a:endParaRPr lang="it-IT" sz="2000" dirty="0">
              <a:latin typeface="Aptos" panose="020B0004020202020204" pitchFamily="34" charset="0"/>
            </a:endParaRPr>
          </a:p>
        </p:txBody>
      </p:sp>
      <p:pic>
        <p:nvPicPr>
          <p:cNvPr id="33" name="Elemento grafico 32" descr="Pollice abbassato con riempimento a tinta unita">
            <a:extLst>
              <a:ext uri="{FF2B5EF4-FFF2-40B4-BE49-F238E27FC236}">
                <a16:creationId xmlns:a16="http://schemas.microsoft.com/office/drawing/2014/main" id="{04DCF458-C335-1BA8-FAC4-F2E4AFBDC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900" y="2596728"/>
            <a:ext cx="436687" cy="43668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DA25446-B7DD-2ACD-4DFD-DD34961F635C}"/>
              </a:ext>
            </a:extLst>
          </p:cNvPr>
          <p:cNvSpPr txBox="1"/>
          <p:nvPr/>
        </p:nvSpPr>
        <p:spPr>
          <a:xfrm>
            <a:off x="610586" y="2571750"/>
            <a:ext cx="1961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Aptos" panose="020B0004020202020204" pitchFamily="34" charset="0"/>
              </a:rPr>
              <a:t>High  </a:t>
            </a:r>
            <a:r>
              <a:rPr lang="it-IT" sz="2000" b="1" dirty="0" err="1">
                <a:latin typeface="Aptos" panose="020B0004020202020204" pitchFamily="34" charset="0"/>
              </a:rPr>
              <a:t>latency</a:t>
            </a:r>
            <a:endParaRPr lang="it-IT" sz="2000" dirty="0">
              <a:latin typeface="Aptos" panose="020B0004020202020204" pitchFamily="34" charset="0"/>
            </a:endParaRP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9E059CED-3AB5-3B83-81C0-C695C0248363}"/>
              </a:ext>
            </a:extLst>
          </p:cNvPr>
          <p:cNvCxnSpPr/>
          <p:nvPr/>
        </p:nvCxnSpPr>
        <p:spPr>
          <a:xfrm>
            <a:off x="173900" y="3183968"/>
            <a:ext cx="1610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Elemento grafico 36" descr="Luci accese con riempimento a tinta unita">
            <a:extLst>
              <a:ext uri="{FF2B5EF4-FFF2-40B4-BE49-F238E27FC236}">
                <a16:creationId xmlns:a16="http://schemas.microsoft.com/office/drawing/2014/main" id="{70D5AA90-500D-90D8-E058-13FC88337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78" y="3579434"/>
            <a:ext cx="572698" cy="572698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F354BCD-E109-6AA9-C631-0D1D9D83EB93}"/>
              </a:ext>
            </a:extLst>
          </p:cNvPr>
          <p:cNvSpPr txBox="1"/>
          <p:nvPr/>
        </p:nvSpPr>
        <p:spPr>
          <a:xfrm>
            <a:off x="631176" y="3248967"/>
            <a:ext cx="4525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Since </a:t>
            </a:r>
            <a:r>
              <a:rPr lang="en-US" sz="1600" b="1" dirty="0">
                <a:solidFill>
                  <a:schemeClr val="accent2"/>
                </a:solidFill>
              </a:rPr>
              <a:t>visual understanding stems from the vision encoder</a:t>
            </a:r>
            <a:r>
              <a:rPr lang="en-US" sz="1600" dirty="0"/>
              <a:t>, we can </a:t>
            </a:r>
            <a:r>
              <a:rPr lang="en-US" sz="1600" b="1" dirty="0">
                <a:solidFill>
                  <a:schemeClr val="accent2"/>
                </a:solidFill>
              </a:rPr>
              <a:t>omit the text encoder </a:t>
            </a:r>
            <a:r>
              <a:rPr lang="en-US" sz="1600" dirty="0"/>
              <a:t>and use the image encoder as a foundation vision model, doing so we </a:t>
            </a:r>
            <a:r>
              <a:rPr lang="en-US" sz="1600" b="1" dirty="0">
                <a:solidFill>
                  <a:schemeClr val="accent2"/>
                </a:solidFill>
              </a:rPr>
              <a:t>halve the inference time and memory footprint</a:t>
            </a:r>
            <a:r>
              <a:rPr lang="en-US" sz="1600" dirty="0">
                <a:solidFill>
                  <a:schemeClr val="accent2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E7F039E-49A8-4240-C2C7-C244BCEE4471}"/>
                  </a:ext>
                </a:extLst>
              </p14:cNvPr>
              <p14:cNvContentPartPr/>
              <p14:nvPr/>
            </p14:nvContentPartPr>
            <p14:xfrm>
              <a:off x="5645060" y="1167820"/>
              <a:ext cx="533160" cy="5760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E7F039E-49A8-4240-C2C7-C244BCEE44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1060" y="1060180"/>
                <a:ext cx="6408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F455E925-69EE-853F-9C43-2720D0D693C6}"/>
                  </a:ext>
                </a:extLst>
              </p14:cNvPr>
              <p14:cNvContentPartPr/>
              <p14:nvPr/>
            </p14:nvContentPartPr>
            <p14:xfrm>
              <a:off x="7035740" y="1193020"/>
              <a:ext cx="577440" cy="1332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F455E925-69EE-853F-9C43-2720D0D693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1740" y="1085380"/>
                <a:ext cx="685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80FD3C77-5CFD-2C25-38C7-220350D1DA80}"/>
                  </a:ext>
                </a:extLst>
              </p14:cNvPr>
              <p14:cNvContentPartPr/>
              <p14:nvPr/>
            </p14:nvContentPartPr>
            <p14:xfrm>
              <a:off x="7835660" y="1185100"/>
              <a:ext cx="336240" cy="1512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80FD3C77-5CFD-2C25-38C7-220350D1D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82020" y="1077100"/>
                <a:ext cx="4438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4CD8D6B2-7592-A393-03A0-9999350E1E34}"/>
                  </a:ext>
                </a:extLst>
              </p14:cNvPr>
              <p14:cNvContentPartPr/>
              <p14:nvPr/>
            </p14:nvContentPartPr>
            <p14:xfrm>
              <a:off x="8127980" y="1167100"/>
              <a:ext cx="164520" cy="792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4CD8D6B2-7592-A393-03A0-9999350E1E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3980" y="1059100"/>
                <a:ext cx="2721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F213AFAA-FB54-CD56-5E27-FEAE04E91666}"/>
                  </a:ext>
                </a:extLst>
              </p14:cNvPr>
              <p14:cNvContentPartPr/>
              <p14:nvPr/>
            </p14:nvContentPartPr>
            <p14:xfrm>
              <a:off x="7531100" y="3338980"/>
              <a:ext cx="545760" cy="79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F213AFAA-FB54-CD56-5E27-FEAE04E916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7100" y="3231340"/>
                <a:ext cx="6534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447FAB09-48BB-A77F-D690-B0B6F1BB09D0}"/>
                  </a:ext>
                </a:extLst>
              </p14:cNvPr>
              <p14:cNvContentPartPr/>
              <p14:nvPr/>
            </p14:nvContentPartPr>
            <p14:xfrm>
              <a:off x="7384940" y="3054220"/>
              <a:ext cx="894960" cy="1512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447FAB09-48BB-A77F-D690-B0B6F1BB09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30940" y="2946220"/>
                <a:ext cx="1002600" cy="2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35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92760340-BFAC-5087-FEB2-8E02021F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">
            <a:extLst>
              <a:ext uri="{FF2B5EF4-FFF2-40B4-BE49-F238E27FC236}">
                <a16:creationId xmlns:a16="http://schemas.microsoft.com/office/drawing/2014/main" id="{CC626AEF-F8E7-CCC4-F2BE-2F186A94666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43228" y="1386123"/>
            <a:ext cx="780900" cy="5211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3" name="Google Shape;473;p33">
            <a:extLst>
              <a:ext uri="{FF2B5EF4-FFF2-40B4-BE49-F238E27FC236}">
                <a16:creationId xmlns:a16="http://schemas.microsoft.com/office/drawing/2014/main" id="{2BA60710-EA88-9D7E-E1DF-BC975E4689D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43228" y="2228900"/>
            <a:ext cx="780900" cy="52125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02</a:t>
            </a:r>
            <a:endParaRPr b="1" dirty="0"/>
          </a:p>
        </p:txBody>
      </p:sp>
      <p:sp>
        <p:nvSpPr>
          <p:cNvPr id="477" name="Google Shape;477;p33">
            <a:extLst>
              <a:ext uri="{FF2B5EF4-FFF2-40B4-BE49-F238E27FC236}">
                <a16:creationId xmlns:a16="http://schemas.microsoft.com/office/drawing/2014/main" id="{F25A8564-92FA-CF2B-5553-E02DF42179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00338" y="1385973"/>
            <a:ext cx="4688952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78" name="Google Shape;478;p33">
            <a:extLst>
              <a:ext uri="{FF2B5EF4-FFF2-40B4-BE49-F238E27FC236}">
                <a16:creationId xmlns:a16="http://schemas.microsoft.com/office/drawing/2014/main" id="{01000E59-E783-9FCD-565C-3B061C621B4D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800348" y="2228750"/>
            <a:ext cx="5093278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Methodology</a:t>
            </a:r>
            <a:endParaRPr b="1" dirty="0"/>
          </a:p>
        </p:txBody>
      </p:sp>
      <p:sp>
        <p:nvSpPr>
          <p:cNvPr id="489" name="Google Shape;478;p33">
            <a:extLst>
              <a:ext uri="{FF2B5EF4-FFF2-40B4-BE49-F238E27FC236}">
                <a16:creationId xmlns:a16="http://schemas.microsoft.com/office/drawing/2014/main" id="{0213C09B-FC43-8488-58F3-6C06F88E743C}"/>
              </a:ext>
            </a:extLst>
          </p:cNvPr>
          <p:cNvSpPr txBox="1">
            <a:spLocks/>
          </p:cNvSpPr>
          <p:nvPr/>
        </p:nvSpPr>
        <p:spPr>
          <a:xfrm>
            <a:off x="1800338" y="3071377"/>
            <a:ext cx="452671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18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ys One"/>
              <a:buNone/>
              <a:defRPr sz="24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0" indent="0"/>
            <a:r>
              <a:rPr lang="it-IT" dirty="0" err="1">
                <a:latin typeface="Aptos" panose="020B0004020202020204" pitchFamily="34" charset="0"/>
              </a:rPr>
              <a:t>Results</a:t>
            </a:r>
            <a:endParaRPr lang="it-IT" dirty="0">
              <a:latin typeface="Aptos" panose="020B0004020202020204" pitchFamily="34" charset="0"/>
            </a:endParaRPr>
          </a:p>
        </p:txBody>
      </p:sp>
      <p:sp>
        <p:nvSpPr>
          <p:cNvPr id="2" name="Google Shape;473;p33">
            <a:extLst>
              <a:ext uri="{FF2B5EF4-FFF2-40B4-BE49-F238E27FC236}">
                <a16:creationId xmlns:a16="http://schemas.microsoft.com/office/drawing/2014/main" id="{2AC4853A-506C-FD34-B2E0-963411410FDB}"/>
              </a:ext>
            </a:extLst>
          </p:cNvPr>
          <p:cNvSpPr txBox="1">
            <a:spLocks/>
          </p:cNvSpPr>
          <p:nvPr/>
        </p:nvSpPr>
        <p:spPr>
          <a:xfrm>
            <a:off x="943228" y="3071377"/>
            <a:ext cx="780900" cy="521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2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E3ABF51-D470-513C-E7AC-A8CB48CB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C586E8B-FC00-F5EF-B6F1-FF62C385AD45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282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ttangolo con angoli arrotondati 111">
            <a:extLst>
              <a:ext uri="{FF2B5EF4-FFF2-40B4-BE49-F238E27FC236}">
                <a16:creationId xmlns:a16="http://schemas.microsoft.com/office/drawing/2014/main" id="{53C605F4-9D01-04B6-04C0-A895417AA76B}"/>
              </a:ext>
            </a:extLst>
          </p:cNvPr>
          <p:cNvSpPr/>
          <p:nvPr/>
        </p:nvSpPr>
        <p:spPr>
          <a:xfrm>
            <a:off x="4363870" y="2187028"/>
            <a:ext cx="3400788" cy="46166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54FCF73-173D-E0FF-CBD9-9D2B0EB45A5C}"/>
              </a:ext>
            </a:extLst>
          </p:cNvPr>
          <p:cNvSpPr txBox="1">
            <a:spLocks/>
          </p:cNvSpPr>
          <p:nvPr/>
        </p:nvSpPr>
        <p:spPr>
          <a:xfrm>
            <a:off x="127333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ays One"/>
              <a:buNone/>
              <a:defRPr sz="2700" b="0" i="0" u="none" strike="noStrike" cap="none">
                <a:solidFill>
                  <a:schemeClr val="dk1"/>
                </a:solidFill>
                <a:latin typeface="Aptos" panose="020B0004020202020204" pitchFamily="34" charset="0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it-IT" b="1" dirty="0"/>
              <a:t>Datasets </a:t>
            </a:r>
            <a:r>
              <a:rPr lang="it-IT" b="1" dirty="0" err="1"/>
              <a:t>used</a:t>
            </a:r>
            <a:r>
              <a:rPr lang="it-IT" b="1" dirty="0"/>
              <a:t> to </a:t>
            </a:r>
            <a:r>
              <a:rPr lang="it-IT" b="1" dirty="0" err="1"/>
              <a:t>adapt</a:t>
            </a:r>
            <a:r>
              <a:rPr lang="it-IT" b="1" dirty="0"/>
              <a:t> the </a:t>
            </a:r>
            <a:r>
              <a:rPr lang="it-IT" b="1" dirty="0" err="1"/>
              <a:t>pre-trained</a:t>
            </a:r>
            <a:r>
              <a:rPr lang="it-IT" b="1" dirty="0"/>
              <a:t> </a:t>
            </a:r>
            <a:r>
              <a:rPr lang="it-IT" b="1" dirty="0" err="1"/>
              <a:t>ViT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C05390-17CF-9497-A951-D73012529326}"/>
              </a:ext>
            </a:extLst>
          </p:cNvPr>
          <p:cNvSpPr txBox="1"/>
          <p:nvPr/>
        </p:nvSpPr>
        <p:spPr>
          <a:xfrm>
            <a:off x="1217776" y="504041"/>
            <a:ext cx="1823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Training Set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E2CFB82-868D-FBA4-3D1D-9F4DC9DAF7BB}"/>
              </a:ext>
            </a:extLst>
          </p:cNvPr>
          <p:cNvSpPr txBox="1"/>
          <p:nvPr/>
        </p:nvSpPr>
        <p:spPr>
          <a:xfrm>
            <a:off x="5287010" y="499969"/>
            <a:ext cx="1823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  <a:latin typeface="Aptos" panose="020B0004020202020204" pitchFamily="34" charset="0"/>
              </a:rPr>
              <a:t>Test Set</a:t>
            </a:r>
            <a:endParaRPr lang="it-IT" sz="2400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688320B-EF07-4C35-5840-1440D04CD210}"/>
              </a:ext>
            </a:extLst>
          </p:cNvPr>
          <p:cNvSpPr/>
          <p:nvPr/>
        </p:nvSpPr>
        <p:spPr>
          <a:xfrm>
            <a:off x="3924300" y="4702628"/>
            <a:ext cx="990600" cy="326571"/>
          </a:xfrm>
          <a:prstGeom prst="rect">
            <a:avLst/>
          </a:prstGeom>
          <a:solidFill>
            <a:srgbClr val="E8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0179C994-63AF-1DF7-DEF2-0B3EA7EEF445}"/>
              </a:ext>
            </a:extLst>
          </p:cNvPr>
          <p:cNvGrpSpPr/>
          <p:nvPr/>
        </p:nvGrpSpPr>
        <p:grpSpPr>
          <a:xfrm>
            <a:off x="384740" y="2612427"/>
            <a:ext cx="3400788" cy="600163"/>
            <a:chOff x="385400" y="2720199"/>
            <a:chExt cx="3400788" cy="600163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D5A47D23-9BA1-1341-E729-5799B9BE165A}"/>
                </a:ext>
              </a:extLst>
            </p:cNvPr>
            <p:cNvSpPr/>
            <p:nvPr/>
          </p:nvSpPr>
          <p:spPr>
            <a:xfrm>
              <a:off x="385400" y="2720199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D3DF88A5-BF4D-049B-D1B9-0047B2AEEF49}"/>
                </a:ext>
              </a:extLst>
            </p:cNvPr>
            <p:cNvSpPr txBox="1"/>
            <p:nvPr/>
          </p:nvSpPr>
          <p:spPr>
            <a:xfrm>
              <a:off x="584879" y="2797142"/>
              <a:ext cx="10464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 err="1">
                  <a:solidFill>
                    <a:schemeClr val="accent2"/>
                  </a:solidFill>
                </a:rPr>
                <a:t>CelebaHQ</a:t>
              </a:r>
              <a:endParaRPr lang="it-IT" dirty="0">
                <a:solidFill>
                  <a:schemeClr val="accent2"/>
                </a:solidFill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CB297D27-D285-1325-7A87-EAA045BFE240}"/>
                </a:ext>
              </a:extLst>
            </p:cNvPr>
            <p:cNvSpPr txBox="1"/>
            <p:nvPr/>
          </p:nvSpPr>
          <p:spPr>
            <a:xfrm>
              <a:off x="1631361" y="2797142"/>
              <a:ext cx="6560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17k 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D7134D27-DE46-61B8-1402-17330BF29DC7}"/>
                </a:ext>
              </a:extLst>
            </p:cNvPr>
            <p:cNvSpPr txBox="1"/>
            <p:nvPr/>
          </p:nvSpPr>
          <p:spPr>
            <a:xfrm>
              <a:off x="2449287" y="2820225"/>
              <a:ext cx="81894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>
                  <a:solidFill>
                    <a:schemeClr val="accent2"/>
                  </a:solidFill>
                </a:rPr>
                <a:t>Gender 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39BD4B0D-167E-5D87-9581-596F671DF250}"/>
                </a:ext>
              </a:extLst>
            </p:cNvPr>
            <p:cNvGrpSpPr/>
            <p:nvPr/>
          </p:nvGrpSpPr>
          <p:grpSpPr>
            <a:xfrm>
              <a:off x="3269385" y="2738625"/>
              <a:ext cx="354882" cy="366294"/>
              <a:chOff x="3773443" y="3381794"/>
              <a:chExt cx="354882" cy="366294"/>
            </a:xfrm>
          </p:grpSpPr>
          <p:pic>
            <p:nvPicPr>
              <p:cNvPr id="44" name="Elemento grafico 43" descr="Femmina con riempimento a tinta unita">
                <a:extLst>
                  <a:ext uri="{FF2B5EF4-FFF2-40B4-BE49-F238E27FC236}">
                    <a16:creationId xmlns:a16="http://schemas.microsoft.com/office/drawing/2014/main" id="{64F4CCDA-FE0D-565E-FBFB-CAE4C83E9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73443" y="3465518"/>
                <a:ext cx="282570" cy="282570"/>
              </a:xfrm>
              <a:prstGeom prst="rect">
                <a:avLst/>
              </a:prstGeom>
            </p:spPr>
          </p:pic>
          <p:pic>
            <p:nvPicPr>
              <p:cNvPr id="45" name="Elemento grafico 44" descr="Maschio con riempimento a tinta unita">
                <a:extLst>
                  <a:ext uri="{FF2B5EF4-FFF2-40B4-BE49-F238E27FC236}">
                    <a16:creationId xmlns:a16="http://schemas.microsoft.com/office/drawing/2014/main" id="{480A94A6-4D66-1426-710B-2ABC5A00B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0340" y="3381794"/>
                <a:ext cx="297985" cy="297985"/>
              </a:xfrm>
              <a:prstGeom prst="rect">
                <a:avLst/>
              </a:prstGeom>
            </p:spPr>
          </p:pic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643F6FBA-6A05-EAA7-A50F-237C1499669E}"/>
              </a:ext>
            </a:extLst>
          </p:cNvPr>
          <p:cNvGrpSpPr/>
          <p:nvPr/>
        </p:nvGrpSpPr>
        <p:grpSpPr>
          <a:xfrm>
            <a:off x="384740" y="2059078"/>
            <a:ext cx="3400788" cy="591927"/>
            <a:chOff x="385400" y="2195266"/>
            <a:chExt cx="3400788" cy="591927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452CEE20-5107-1AD6-2CED-1A659DD6A03A}"/>
                </a:ext>
              </a:extLst>
            </p:cNvPr>
            <p:cNvSpPr/>
            <p:nvPr/>
          </p:nvSpPr>
          <p:spPr>
            <a:xfrm>
              <a:off x="385400" y="2195266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84228595-A0BC-B6A6-5107-0113E25EFAA5}"/>
                </a:ext>
              </a:extLst>
            </p:cNvPr>
            <p:cNvSpPr txBox="1"/>
            <p:nvPr/>
          </p:nvSpPr>
          <p:spPr>
            <a:xfrm>
              <a:off x="584878" y="2272209"/>
              <a:ext cx="97197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>
                  <a:solidFill>
                    <a:schemeClr val="accent2"/>
                  </a:solidFill>
                </a:rPr>
                <a:t>RAF-DB</a:t>
              </a:r>
              <a:endParaRPr lang="it-IT" dirty="0">
                <a:solidFill>
                  <a:schemeClr val="accent2"/>
                </a:solidFill>
              </a:endParaRP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26551754-B1FE-D7EB-01A3-C4D800A9A5CC}"/>
                </a:ext>
              </a:extLst>
            </p:cNvPr>
            <p:cNvSpPr txBox="1"/>
            <p:nvPr/>
          </p:nvSpPr>
          <p:spPr>
            <a:xfrm>
              <a:off x="1631359" y="2263973"/>
              <a:ext cx="9975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17k 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27F48A37-BFCC-482E-2127-E37FA2BA48C1}"/>
                </a:ext>
              </a:extLst>
            </p:cNvPr>
            <p:cNvSpPr txBox="1"/>
            <p:nvPr/>
          </p:nvSpPr>
          <p:spPr>
            <a:xfrm>
              <a:off x="2449287" y="2208941"/>
              <a:ext cx="8189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 err="1">
                  <a:solidFill>
                    <a:schemeClr val="accent2"/>
                  </a:solidFill>
                </a:rPr>
                <a:t>Emotion</a:t>
              </a:r>
              <a:r>
                <a:rPr lang="it-IT" sz="1100" b="1" dirty="0">
                  <a:solidFill>
                    <a:schemeClr val="accent2"/>
                  </a:solidFill>
                </a:rPr>
                <a:t> &amp; Gender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pic>
          <p:nvPicPr>
            <p:cNvPr id="47" name="Elemento grafico 46" descr="Faccia triste con riempimento a tinta unita con riempimento a tinta unita">
              <a:extLst>
                <a:ext uri="{FF2B5EF4-FFF2-40B4-BE49-F238E27FC236}">
                  <a16:creationId xmlns:a16="http://schemas.microsoft.com/office/drawing/2014/main" id="{E3501D52-BCDD-7381-FB3C-A3E9E3459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2705" y="2234148"/>
              <a:ext cx="224858" cy="224858"/>
            </a:xfrm>
            <a:prstGeom prst="rect">
              <a:avLst/>
            </a:prstGeom>
          </p:spPr>
        </p:pic>
        <p:pic>
          <p:nvPicPr>
            <p:cNvPr id="48" name="Elemento grafico 47" descr="Faccia sorridente con riempimento a tinta unita con riempimento a tinta unita">
              <a:extLst>
                <a:ext uri="{FF2B5EF4-FFF2-40B4-BE49-F238E27FC236}">
                  <a16:creationId xmlns:a16="http://schemas.microsoft.com/office/drawing/2014/main" id="{B1711D2E-A383-4B63-B13F-2126FFDA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68231" y="2234148"/>
              <a:ext cx="224858" cy="224858"/>
            </a:xfrm>
            <a:prstGeom prst="rect">
              <a:avLst/>
            </a:prstGeom>
          </p:spPr>
        </p:pic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70193488-516D-F7E8-A600-B90EAF81A769}"/>
                </a:ext>
              </a:extLst>
            </p:cNvPr>
            <p:cNvGrpSpPr/>
            <p:nvPr/>
          </p:nvGrpSpPr>
          <p:grpSpPr>
            <a:xfrm>
              <a:off x="3268234" y="2422193"/>
              <a:ext cx="409098" cy="214859"/>
              <a:chOff x="3794019" y="3408578"/>
              <a:chExt cx="508635" cy="297986"/>
            </a:xfrm>
          </p:grpSpPr>
          <p:pic>
            <p:nvPicPr>
              <p:cNvPr id="50" name="Elemento grafico 49" descr="Femmina con riempimento a tinta unita">
                <a:extLst>
                  <a:ext uri="{FF2B5EF4-FFF2-40B4-BE49-F238E27FC236}">
                    <a16:creationId xmlns:a16="http://schemas.microsoft.com/office/drawing/2014/main" id="{27E556A4-6052-DFF1-D33B-1CFFE9874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94019" y="3416288"/>
                <a:ext cx="282570" cy="282569"/>
              </a:xfrm>
              <a:prstGeom prst="rect">
                <a:avLst/>
              </a:prstGeom>
            </p:spPr>
          </p:pic>
          <p:pic>
            <p:nvPicPr>
              <p:cNvPr id="51" name="Elemento grafico 50" descr="Maschio con riempimento a tinta unita">
                <a:extLst>
                  <a:ext uri="{FF2B5EF4-FFF2-40B4-BE49-F238E27FC236}">
                    <a16:creationId xmlns:a16="http://schemas.microsoft.com/office/drawing/2014/main" id="{8E090D9F-E45A-6B20-72C0-C30A1D94B6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04668" y="3408578"/>
                <a:ext cx="297986" cy="297986"/>
              </a:xfrm>
              <a:prstGeom prst="rect">
                <a:avLst/>
              </a:prstGeom>
            </p:spPr>
          </p:pic>
        </p:grpSp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43DB08BC-DB69-6730-3A09-F7C3A59A1E8E}"/>
              </a:ext>
            </a:extLst>
          </p:cNvPr>
          <p:cNvGrpSpPr/>
          <p:nvPr/>
        </p:nvGrpSpPr>
        <p:grpSpPr>
          <a:xfrm>
            <a:off x="388480" y="1503669"/>
            <a:ext cx="3400788" cy="598020"/>
            <a:chOff x="385400" y="1670333"/>
            <a:chExt cx="3400788" cy="598020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BC4CBFD9-5870-03F5-C302-0924E9F48DC9}"/>
                </a:ext>
              </a:extLst>
            </p:cNvPr>
            <p:cNvSpPr/>
            <p:nvPr/>
          </p:nvSpPr>
          <p:spPr>
            <a:xfrm>
              <a:off x="385400" y="1670333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AEE5DBEF-AF6A-035B-78D2-9281A3C831BF}"/>
                </a:ext>
              </a:extLst>
            </p:cNvPr>
            <p:cNvGrpSpPr/>
            <p:nvPr/>
          </p:nvGrpSpPr>
          <p:grpSpPr>
            <a:xfrm>
              <a:off x="584880" y="1684008"/>
              <a:ext cx="3095066" cy="584345"/>
              <a:chOff x="584880" y="1684008"/>
              <a:chExt cx="3095066" cy="584345"/>
            </a:xfrm>
          </p:grpSpPr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0EE02FE8-A06F-4A93-211B-9EA2A7944900}"/>
                  </a:ext>
                </a:extLst>
              </p:cNvPr>
              <p:cNvSpPr txBox="1"/>
              <p:nvPr/>
            </p:nvSpPr>
            <p:spPr>
              <a:xfrm>
                <a:off x="584880" y="1747276"/>
                <a:ext cx="9719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 err="1">
                    <a:solidFill>
                      <a:schemeClr val="accent2"/>
                    </a:solidFill>
                  </a:rPr>
                  <a:t>Lagenda</a:t>
                </a:r>
                <a:endParaRPr lang="it-IT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273FBDCA-95AE-EF87-3101-2D10AEC46703}"/>
                  </a:ext>
                </a:extLst>
              </p:cNvPr>
              <p:cNvSpPr txBox="1"/>
              <p:nvPr/>
            </p:nvSpPr>
            <p:spPr>
              <a:xfrm>
                <a:off x="1630343" y="1745133"/>
                <a:ext cx="7808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/>
                  <a:t>~ 67k </a:t>
                </a:r>
                <a:endParaRPr lang="it-IT" dirty="0"/>
              </a:p>
              <a:p>
                <a:endParaRPr lang="it-IT" dirty="0"/>
              </a:p>
            </p:txBody>
          </p:sp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CE53FFEF-D0EB-88C5-F446-4AACEB7BC44C}"/>
                  </a:ext>
                </a:extLst>
              </p:cNvPr>
              <p:cNvSpPr txBox="1"/>
              <p:nvPr/>
            </p:nvSpPr>
            <p:spPr>
              <a:xfrm>
                <a:off x="2449287" y="1684008"/>
                <a:ext cx="81894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100" b="1" dirty="0">
                    <a:solidFill>
                      <a:schemeClr val="accent2"/>
                    </a:solidFill>
                  </a:rPr>
                  <a:t>Gender &amp; Age </a:t>
                </a:r>
                <a:endParaRPr lang="it-IT" sz="1100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52" name="Elemento grafico 51" descr="Donna con capelli corti">
                <a:extLst>
                  <a:ext uri="{FF2B5EF4-FFF2-40B4-BE49-F238E27FC236}">
                    <a16:creationId xmlns:a16="http://schemas.microsoft.com/office/drawing/2014/main" id="{CBF9967D-E990-9694-4C5F-36121618B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42175" y="1816123"/>
                <a:ext cx="233018" cy="207412"/>
              </a:xfrm>
              <a:prstGeom prst="rect">
                <a:avLst/>
              </a:prstGeom>
            </p:spPr>
          </p:pic>
          <p:pic>
            <p:nvPicPr>
              <p:cNvPr id="53" name="Elemento grafico 52" descr="Anziana con capelli raccolti">
                <a:extLst>
                  <a:ext uri="{FF2B5EF4-FFF2-40B4-BE49-F238E27FC236}">
                    <a16:creationId xmlns:a16="http://schemas.microsoft.com/office/drawing/2014/main" id="{9870D13E-2059-8D16-4A15-2B4366AB7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475193" y="1814515"/>
                <a:ext cx="204753" cy="207412"/>
              </a:xfrm>
              <a:prstGeom prst="rect">
                <a:avLst/>
              </a:prstGeom>
            </p:spPr>
          </p:pic>
        </p:grpSp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44D79ED9-1E59-E23E-7EEC-747620A6A136}"/>
              </a:ext>
            </a:extLst>
          </p:cNvPr>
          <p:cNvGrpSpPr/>
          <p:nvPr/>
        </p:nvGrpSpPr>
        <p:grpSpPr>
          <a:xfrm>
            <a:off x="385400" y="950320"/>
            <a:ext cx="3400788" cy="461665"/>
            <a:chOff x="385400" y="1145400"/>
            <a:chExt cx="3400788" cy="461665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35D13555-1582-3F3A-E1A1-5816D4A53F0A}"/>
                </a:ext>
              </a:extLst>
            </p:cNvPr>
            <p:cNvSpPr/>
            <p:nvPr/>
          </p:nvSpPr>
          <p:spPr>
            <a:xfrm>
              <a:off x="385400" y="1145400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480835F-7F71-3CAE-BE7E-674109C3E3DC}"/>
                </a:ext>
              </a:extLst>
            </p:cNvPr>
            <p:cNvSpPr txBox="1"/>
            <p:nvPr/>
          </p:nvSpPr>
          <p:spPr>
            <a:xfrm>
              <a:off x="584880" y="1222342"/>
              <a:ext cx="10464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 err="1">
                  <a:solidFill>
                    <a:schemeClr val="accent2"/>
                  </a:solidFill>
                  <a:latin typeface="Aptos" panose="020B0004020202020204" pitchFamily="34" charset="0"/>
                </a:rPr>
                <a:t>FairFace</a:t>
              </a:r>
              <a:endParaRPr lang="it-IT" dirty="0">
                <a:solidFill>
                  <a:schemeClr val="accent2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F1500189-7962-8B06-5A14-F5EFA1472A9E}"/>
                </a:ext>
              </a:extLst>
            </p:cNvPr>
            <p:cNvSpPr txBox="1"/>
            <p:nvPr/>
          </p:nvSpPr>
          <p:spPr>
            <a:xfrm>
              <a:off x="1630343" y="1230094"/>
              <a:ext cx="818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97k </a:t>
              </a:r>
              <a:endParaRPr lang="it-IT" dirty="0"/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3B37FDA4-ACA8-2CB5-88E1-A9F994A691F8}"/>
                </a:ext>
              </a:extLst>
            </p:cNvPr>
            <p:cNvSpPr txBox="1"/>
            <p:nvPr/>
          </p:nvSpPr>
          <p:spPr>
            <a:xfrm>
              <a:off x="2411186" y="1160786"/>
              <a:ext cx="8189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>
                  <a:solidFill>
                    <a:schemeClr val="accent2"/>
                  </a:solidFill>
                </a:rPr>
                <a:t>Gender &amp; Age 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pic>
          <p:nvPicPr>
            <p:cNvPr id="54" name="Elemento grafico 53" descr="Donna con capelli corti">
              <a:extLst>
                <a:ext uri="{FF2B5EF4-FFF2-40B4-BE49-F238E27FC236}">
                  <a16:creationId xmlns:a16="http://schemas.microsoft.com/office/drawing/2014/main" id="{EF86CF86-1C01-15B9-1EB0-03185467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39561" y="1299530"/>
              <a:ext cx="233018" cy="207412"/>
            </a:xfrm>
            <a:prstGeom prst="rect">
              <a:avLst/>
            </a:prstGeom>
          </p:spPr>
        </p:pic>
        <p:pic>
          <p:nvPicPr>
            <p:cNvPr id="55" name="Elemento grafico 54" descr="Anziana con capelli raccolti">
              <a:extLst>
                <a:ext uri="{FF2B5EF4-FFF2-40B4-BE49-F238E27FC236}">
                  <a16:creationId xmlns:a16="http://schemas.microsoft.com/office/drawing/2014/main" id="{0205D057-FFB1-7EA4-B410-C787EC09F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72579" y="1297922"/>
              <a:ext cx="204753" cy="207412"/>
            </a:xfrm>
            <a:prstGeom prst="rect">
              <a:avLst/>
            </a:prstGeom>
          </p:spPr>
        </p:pic>
      </p:grpSp>
      <p:pic>
        <p:nvPicPr>
          <p:cNvPr id="57" name="Elemento grafico 56" descr="Appunti con riempimento a tinta unita">
            <a:extLst>
              <a:ext uri="{FF2B5EF4-FFF2-40B4-BE49-F238E27FC236}">
                <a16:creationId xmlns:a16="http://schemas.microsoft.com/office/drawing/2014/main" id="{72CFB677-0138-EEEF-1E6E-AA814865CD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93609" y="2218545"/>
            <a:ext cx="341700" cy="341700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7432BA0-1930-A0DA-8E95-12A14C57041C}"/>
              </a:ext>
            </a:extLst>
          </p:cNvPr>
          <p:cNvSpPr txBox="1"/>
          <p:nvPr/>
        </p:nvSpPr>
        <p:spPr>
          <a:xfrm>
            <a:off x="4391659" y="2263973"/>
            <a:ext cx="2818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FairFace</a:t>
            </a:r>
            <a:r>
              <a:rPr lang="it-IT" b="1" dirty="0">
                <a:solidFill>
                  <a:schemeClr val="accent2"/>
                </a:solidFill>
                <a:latin typeface="Aptos" panose="020B0004020202020204" pitchFamily="34" charset="0"/>
              </a:rPr>
              <a:t> &amp; RAF-DB; Test-</a:t>
            </a:r>
            <a:r>
              <a:rPr lang="it-IT" b="1" dirty="0" err="1">
                <a:solidFill>
                  <a:schemeClr val="accent2"/>
                </a:solidFill>
                <a:latin typeface="Aptos" panose="020B0004020202020204" pitchFamily="34" charset="0"/>
              </a:rPr>
              <a:t>splits</a:t>
            </a:r>
            <a:endParaRPr lang="it-IT" dirty="0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  <p:grpSp>
        <p:nvGrpSpPr>
          <p:cNvPr id="96" name="Gruppo 95">
            <a:extLst>
              <a:ext uri="{FF2B5EF4-FFF2-40B4-BE49-F238E27FC236}">
                <a16:creationId xmlns:a16="http://schemas.microsoft.com/office/drawing/2014/main" id="{EABE5E94-0B6A-BD29-BC73-17F4307AA3AB}"/>
              </a:ext>
            </a:extLst>
          </p:cNvPr>
          <p:cNvGrpSpPr/>
          <p:nvPr/>
        </p:nvGrpSpPr>
        <p:grpSpPr>
          <a:xfrm>
            <a:off x="4374666" y="1512569"/>
            <a:ext cx="3400788" cy="598020"/>
            <a:chOff x="385400" y="1670333"/>
            <a:chExt cx="3400788" cy="598020"/>
          </a:xfrm>
        </p:grpSpPr>
        <p:sp>
          <p:nvSpPr>
            <p:cNvPr id="97" name="Rettangolo con angoli arrotondati 96">
              <a:extLst>
                <a:ext uri="{FF2B5EF4-FFF2-40B4-BE49-F238E27FC236}">
                  <a16:creationId xmlns:a16="http://schemas.microsoft.com/office/drawing/2014/main" id="{9109509B-A655-0C1F-0F0C-07D2643BB4B6}"/>
                </a:ext>
              </a:extLst>
            </p:cNvPr>
            <p:cNvSpPr/>
            <p:nvPr/>
          </p:nvSpPr>
          <p:spPr>
            <a:xfrm>
              <a:off x="385400" y="1670333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98" name="Gruppo 97">
              <a:extLst>
                <a:ext uri="{FF2B5EF4-FFF2-40B4-BE49-F238E27FC236}">
                  <a16:creationId xmlns:a16="http://schemas.microsoft.com/office/drawing/2014/main" id="{0B3B2F2C-D397-3BA7-5A81-2CB34FEA7014}"/>
                </a:ext>
              </a:extLst>
            </p:cNvPr>
            <p:cNvGrpSpPr/>
            <p:nvPr/>
          </p:nvGrpSpPr>
          <p:grpSpPr>
            <a:xfrm>
              <a:off x="584880" y="1684008"/>
              <a:ext cx="3095066" cy="584345"/>
              <a:chOff x="584880" y="1684008"/>
              <a:chExt cx="3095066" cy="584345"/>
            </a:xfrm>
          </p:grpSpPr>
          <p:sp>
            <p:nvSpPr>
              <p:cNvPr id="99" name="CasellaDiTesto 98">
                <a:extLst>
                  <a:ext uri="{FF2B5EF4-FFF2-40B4-BE49-F238E27FC236}">
                    <a16:creationId xmlns:a16="http://schemas.microsoft.com/office/drawing/2014/main" id="{F7E6FD8F-20CF-2D4C-3313-46474668C0D2}"/>
                  </a:ext>
                </a:extLst>
              </p:cNvPr>
              <p:cNvSpPr txBox="1"/>
              <p:nvPr/>
            </p:nvSpPr>
            <p:spPr>
              <a:xfrm>
                <a:off x="584880" y="1747276"/>
                <a:ext cx="9719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>
                    <a:solidFill>
                      <a:schemeClr val="accent2"/>
                    </a:solidFill>
                  </a:rPr>
                  <a:t>UTKFace</a:t>
                </a:r>
                <a:endParaRPr lang="it-IT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0" name="CasellaDiTesto 99">
                <a:extLst>
                  <a:ext uri="{FF2B5EF4-FFF2-40B4-BE49-F238E27FC236}">
                    <a16:creationId xmlns:a16="http://schemas.microsoft.com/office/drawing/2014/main" id="{1063200F-BBBF-5BCB-3786-D94A9471EECC}"/>
                  </a:ext>
                </a:extLst>
              </p:cNvPr>
              <p:cNvSpPr txBox="1"/>
              <p:nvPr/>
            </p:nvSpPr>
            <p:spPr>
              <a:xfrm>
                <a:off x="1630343" y="1745133"/>
                <a:ext cx="7808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/>
                  <a:t>~ 24k </a:t>
                </a:r>
                <a:endParaRPr lang="it-IT" dirty="0"/>
              </a:p>
              <a:p>
                <a:endParaRPr lang="it-IT" dirty="0"/>
              </a:p>
            </p:txBody>
          </p:sp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AB5D845E-18B4-1DE3-623F-CAB397DFDC5C}"/>
                  </a:ext>
                </a:extLst>
              </p:cNvPr>
              <p:cNvSpPr txBox="1"/>
              <p:nvPr/>
            </p:nvSpPr>
            <p:spPr>
              <a:xfrm>
                <a:off x="2449287" y="1684008"/>
                <a:ext cx="81894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100" b="1" dirty="0">
                    <a:solidFill>
                      <a:schemeClr val="accent2"/>
                    </a:solidFill>
                  </a:rPr>
                  <a:t>Gender &amp; Age </a:t>
                </a:r>
                <a:endParaRPr lang="it-IT" sz="1100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102" name="Elemento grafico 101" descr="Donna con capelli corti">
                <a:extLst>
                  <a:ext uri="{FF2B5EF4-FFF2-40B4-BE49-F238E27FC236}">
                    <a16:creationId xmlns:a16="http://schemas.microsoft.com/office/drawing/2014/main" id="{6259A243-891F-55D8-0745-38467DB57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42175" y="1816123"/>
                <a:ext cx="233018" cy="207412"/>
              </a:xfrm>
              <a:prstGeom prst="rect">
                <a:avLst/>
              </a:prstGeom>
            </p:spPr>
          </p:pic>
          <p:pic>
            <p:nvPicPr>
              <p:cNvPr id="103" name="Elemento grafico 102" descr="Anziana con capelli raccolti">
                <a:extLst>
                  <a:ext uri="{FF2B5EF4-FFF2-40B4-BE49-F238E27FC236}">
                    <a16:creationId xmlns:a16="http://schemas.microsoft.com/office/drawing/2014/main" id="{B8B873FD-0AAC-FC5C-BB32-8BFCE3272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475193" y="1814515"/>
                <a:ext cx="204753" cy="207412"/>
              </a:xfrm>
              <a:prstGeom prst="rect">
                <a:avLst/>
              </a:prstGeom>
            </p:spPr>
          </p:pic>
        </p:grpSp>
      </p:grpSp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41D12028-DE9D-2749-618C-4D540DDA6A06}"/>
              </a:ext>
            </a:extLst>
          </p:cNvPr>
          <p:cNvGrpSpPr/>
          <p:nvPr/>
        </p:nvGrpSpPr>
        <p:grpSpPr>
          <a:xfrm>
            <a:off x="4363870" y="944813"/>
            <a:ext cx="3400788" cy="461665"/>
            <a:chOff x="385400" y="1145400"/>
            <a:chExt cx="3400788" cy="461665"/>
          </a:xfrm>
        </p:grpSpPr>
        <p:sp>
          <p:nvSpPr>
            <p:cNvPr id="105" name="Rettangolo con angoli arrotondati 104">
              <a:extLst>
                <a:ext uri="{FF2B5EF4-FFF2-40B4-BE49-F238E27FC236}">
                  <a16:creationId xmlns:a16="http://schemas.microsoft.com/office/drawing/2014/main" id="{4935B9CE-2A1C-DD25-0ECE-4E790E827553}"/>
                </a:ext>
              </a:extLst>
            </p:cNvPr>
            <p:cNvSpPr/>
            <p:nvPr/>
          </p:nvSpPr>
          <p:spPr>
            <a:xfrm>
              <a:off x="385400" y="1145400"/>
              <a:ext cx="3400788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4B2615B5-821C-ED9F-C857-A1C6358C886C}"/>
                </a:ext>
              </a:extLst>
            </p:cNvPr>
            <p:cNvSpPr txBox="1"/>
            <p:nvPr/>
          </p:nvSpPr>
          <p:spPr>
            <a:xfrm>
              <a:off x="584880" y="1222342"/>
              <a:ext cx="10464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>
                  <a:solidFill>
                    <a:schemeClr val="accent2"/>
                  </a:solidFill>
                  <a:latin typeface="Aptos" panose="020B0004020202020204" pitchFamily="34" charset="0"/>
                </a:rPr>
                <a:t>VggFace2</a:t>
              </a:r>
              <a:endParaRPr lang="it-IT" dirty="0">
                <a:solidFill>
                  <a:schemeClr val="accent2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6122256A-EDFC-F025-2DC9-CCA1EEC72895}"/>
                </a:ext>
              </a:extLst>
            </p:cNvPr>
            <p:cNvSpPr txBox="1"/>
            <p:nvPr/>
          </p:nvSpPr>
          <p:spPr>
            <a:xfrm>
              <a:off x="1630343" y="1230094"/>
              <a:ext cx="818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dirty="0"/>
                <a:t>~ 170k </a:t>
              </a:r>
              <a:endParaRPr lang="it-IT" dirty="0"/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ED286683-EF2E-F820-9829-99952D85C6F7}"/>
                </a:ext>
              </a:extLst>
            </p:cNvPr>
            <p:cNvSpPr txBox="1"/>
            <p:nvPr/>
          </p:nvSpPr>
          <p:spPr>
            <a:xfrm>
              <a:off x="2411186" y="1160786"/>
              <a:ext cx="8189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100" b="1" dirty="0">
                  <a:solidFill>
                    <a:schemeClr val="accent2"/>
                  </a:solidFill>
                </a:rPr>
                <a:t>Gender &amp; Age </a:t>
              </a:r>
              <a:endParaRPr lang="it-IT" sz="1100" dirty="0">
                <a:solidFill>
                  <a:schemeClr val="accent2"/>
                </a:solidFill>
              </a:endParaRPr>
            </a:p>
          </p:txBody>
        </p:sp>
        <p:pic>
          <p:nvPicPr>
            <p:cNvPr id="109" name="Elemento grafico 108" descr="Donna con capelli corti">
              <a:extLst>
                <a:ext uri="{FF2B5EF4-FFF2-40B4-BE49-F238E27FC236}">
                  <a16:creationId xmlns:a16="http://schemas.microsoft.com/office/drawing/2014/main" id="{520364A1-1B59-8C88-8B21-B43DDE635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39561" y="1299530"/>
              <a:ext cx="233018" cy="207412"/>
            </a:xfrm>
            <a:prstGeom prst="rect">
              <a:avLst/>
            </a:prstGeom>
          </p:spPr>
        </p:pic>
        <p:pic>
          <p:nvPicPr>
            <p:cNvPr id="110" name="Elemento grafico 109" descr="Anziana con capelli raccolti">
              <a:extLst>
                <a:ext uri="{FF2B5EF4-FFF2-40B4-BE49-F238E27FC236}">
                  <a16:creationId xmlns:a16="http://schemas.microsoft.com/office/drawing/2014/main" id="{D9D2F289-9054-353B-A8CB-34A058792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72579" y="1297922"/>
              <a:ext cx="204753" cy="207412"/>
            </a:xfrm>
            <a:prstGeom prst="rect">
              <a:avLst/>
            </a:prstGeom>
          </p:spPr>
        </p:pic>
      </p:grpSp>
      <p:pic>
        <p:nvPicPr>
          <p:cNvPr id="119" name="Elemento grafico 118" descr="Segna Pollice su con riempimento a tinta unita">
            <a:extLst>
              <a:ext uri="{FF2B5EF4-FFF2-40B4-BE49-F238E27FC236}">
                <a16:creationId xmlns:a16="http://schemas.microsoft.com/office/drawing/2014/main" id="{A5A56572-EA2D-C81E-8C73-FE1B58D3B6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7308" y="3201838"/>
            <a:ext cx="914400" cy="914400"/>
          </a:xfrm>
          <a:prstGeom prst="rect">
            <a:avLst/>
          </a:prstGeom>
        </p:spPr>
      </p:pic>
      <p:pic>
        <p:nvPicPr>
          <p:cNvPr id="123" name="Elemento grafico 122" descr="Pollice abbassato con riempimento a tinta unita">
            <a:extLst>
              <a:ext uri="{FF2B5EF4-FFF2-40B4-BE49-F238E27FC236}">
                <a16:creationId xmlns:a16="http://schemas.microsoft.com/office/drawing/2014/main" id="{B3AA02D6-9414-59D5-9BDB-9225671FD2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19600" y="3328293"/>
            <a:ext cx="914400" cy="914400"/>
          </a:xfrm>
          <a:prstGeom prst="rect">
            <a:avLst/>
          </a:prstGeom>
        </p:spPr>
      </p:pic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C6583097-3E91-F239-27A1-BB74BA12D50E}"/>
              </a:ext>
            </a:extLst>
          </p:cNvPr>
          <p:cNvSpPr txBox="1"/>
          <p:nvPr/>
        </p:nvSpPr>
        <p:spPr>
          <a:xfrm>
            <a:off x="1274700" y="3328293"/>
            <a:ext cx="3099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ptos" panose="020B0004020202020204" pitchFamily="34" charset="0"/>
              </a:rPr>
              <a:t>. Low </a:t>
            </a:r>
            <a:r>
              <a:rPr lang="it-IT" b="1" dirty="0" err="1">
                <a:latin typeface="Aptos" panose="020B0004020202020204" pitchFamily="34" charset="0"/>
              </a:rPr>
              <a:t>amount</a:t>
            </a:r>
            <a:r>
              <a:rPr lang="it-IT" b="1" dirty="0">
                <a:latin typeface="Aptos" panose="020B0004020202020204" pitchFamily="34" charset="0"/>
              </a:rPr>
              <a:t> of celebrity data</a:t>
            </a:r>
          </a:p>
          <a:p>
            <a:r>
              <a:rPr lang="it-IT" b="1" dirty="0">
                <a:latin typeface="Aptos" panose="020B0004020202020204" pitchFamily="34" charset="0"/>
              </a:rPr>
              <a:t>. Diverse </a:t>
            </a:r>
            <a:r>
              <a:rPr lang="it-IT" b="1" dirty="0" err="1">
                <a:latin typeface="Aptos" panose="020B0004020202020204" pitchFamily="34" charset="0"/>
              </a:rPr>
              <a:t>ethinicities</a:t>
            </a:r>
            <a:r>
              <a:rPr lang="it-IT" b="1" dirty="0">
                <a:latin typeface="Aptos" panose="020B0004020202020204" pitchFamily="34" charset="0"/>
              </a:rPr>
              <a:t> </a:t>
            </a:r>
            <a:r>
              <a:rPr lang="it-IT" b="1" dirty="0" err="1">
                <a:latin typeface="Aptos" panose="020B0004020202020204" pitchFamily="34" charset="0"/>
              </a:rPr>
              <a:t>rappresented</a:t>
            </a:r>
            <a:endParaRPr lang="it-IT" b="1" dirty="0">
              <a:latin typeface="Aptos" panose="020B0004020202020204" pitchFamily="34" charset="0"/>
            </a:endParaRPr>
          </a:p>
          <a:p>
            <a:r>
              <a:rPr lang="it-IT" b="1" dirty="0">
                <a:latin typeface="Aptos" panose="020B0004020202020204" pitchFamily="34" charset="0"/>
              </a:rPr>
              <a:t>. High annotator agreements</a:t>
            </a:r>
          </a:p>
          <a:p>
            <a:r>
              <a:rPr lang="it-IT" b="1" dirty="0">
                <a:latin typeface="Aptos" panose="020B0004020202020204" pitchFamily="34" charset="0"/>
              </a:rPr>
              <a:t>. Cross-dataset </a:t>
            </a:r>
            <a:r>
              <a:rPr lang="it-IT" b="1" dirty="0" err="1">
                <a:latin typeface="Aptos" panose="020B0004020202020204" pitchFamily="34" charset="0"/>
              </a:rPr>
              <a:t>generalization</a:t>
            </a:r>
            <a:endParaRPr lang="it-IT" b="1" dirty="0">
              <a:latin typeface="Aptos" panose="020B0004020202020204" pitchFamily="34" charset="0"/>
            </a:endParaRPr>
          </a:p>
        </p:txBody>
      </p:sp>
      <p:sp>
        <p:nvSpPr>
          <p:cNvPr id="144" name="CasellaDiTesto 143">
            <a:extLst>
              <a:ext uri="{FF2B5EF4-FFF2-40B4-BE49-F238E27FC236}">
                <a16:creationId xmlns:a16="http://schemas.microsoft.com/office/drawing/2014/main" id="{B08A780F-97B2-6B27-3819-A87454E88710}"/>
              </a:ext>
            </a:extLst>
          </p:cNvPr>
          <p:cNvSpPr txBox="1"/>
          <p:nvPr/>
        </p:nvSpPr>
        <p:spPr>
          <a:xfrm>
            <a:off x="5287010" y="3423786"/>
            <a:ext cx="3449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ptos" panose="020B0004020202020204" pitchFamily="34" charset="0"/>
              </a:rPr>
              <a:t>. Intra task-class </a:t>
            </a:r>
            <a:r>
              <a:rPr lang="it-IT" b="1" dirty="0" err="1">
                <a:latin typeface="Aptos" panose="020B0004020202020204" pitchFamily="34" charset="0"/>
              </a:rPr>
              <a:t>imbalance</a:t>
            </a:r>
            <a:endParaRPr lang="it-IT" b="1" dirty="0">
              <a:latin typeface="Aptos" panose="020B0004020202020204" pitchFamily="34" charset="0"/>
            </a:endParaRPr>
          </a:p>
          <a:p>
            <a:r>
              <a:rPr lang="it-IT" b="1" dirty="0">
                <a:latin typeface="Aptos" panose="020B0004020202020204" pitchFamily="34" charset="0"/>
              </a:rPr>
              <a:t>. Task </a:t>
            </a:r>
            <a:r>
              <a:rPr lang="it-IT" b="1" dirty="0" err="1">
                <a:latin typeface="Aptos" panose="020B0004020202020204" pitchFamily="34" charset="0"/>
              </a:rPr>
              <a:t>imbalance</a:t>
            </a:r>
            <a:endParaRPr lang="it-IT" b="1" dirty="0">
              <a:latin typeface="Aptos" panose="020B0004020202020204" pitchFamily="34" charset="0"/>
            </a:endParaRPr>
          </a:p>
          <a:p>
            <a:r>
              <a:rPr lang="it-IT" b="1" dirty="0">
                <a:latin typeface="Aptos" panose="020B0004020202020204" pitchFamily="34" charset="0"/>
              </a:rPr>
              <a:t>.</a:t>
            </a:r>
            <a:r>
              <a:rPr lang="it-IT" dirty="0">
                <a:latin typeface="Aptos" panose="020B0004020202020204" pitchFamily="34" charset="0"/>
              </a:rPr>
              <a:t> </a:t>
            </a:r>
            <a:r>
              <a:rPr lang="it-IT" b="1" dirty="0" err="1">
                <a:latin typeface="Aptos" panose="020B0004020202020204" pitchFamily="34" charset="0"/>
              </a:rPr>
              <a:t>Missing</a:t>
            </a:r>
            <a:r>
              <a:rPr lang="it-IT" b="1" dirty="0">
                <a:latin typeface="Aptos" panose="020B0004020202020204" pitchFamily="34" charset="0"/>
              </a:rPr>
              <a:t> labels</a:t>
            </a:r>
            <a:endParaRPr lang="it-IT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7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FF847CC2-B7BB-7C60-888A-9E60D65023D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-7" t="4746" r="8429" b="297"/>
          <a:stretch>
            <a:fillRect/>
          </a:stretch>
        </p:blipFill>
        <p:spPr>
          <a:xfrm>
            <a:off x="1926772" y="595992"/>
            <a:ext cx="5050971" cy="395151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89F115F-1A7A-2C59-CF16-2195A6839B29}"/>
              </a:ext>
            </a:extLst>
          </p:cNvPr>
          <p:cNvSpPr/>
          <p:nvPr/>
        </p:nvSpPr>
        <p:spPr>
          <a:xfrm>
            <a:off x="3962400" y="4702629"/>
            <a:ext cx="990600" cy="326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21422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 Obstructive Pulmonary Disease (COPD) Case Study by Slidesgo">
  <a:themeElements>
    <a:clrScheme name="Personalizzato 5">
      <a:dk1>
        <a:srgbClr val="263238"/>
      </a:dk1>
      <a:lt1>
        <a:srgbClr val="FFFFFF"/>
      </a:lt1>
      <a:dk2>
        <a:srgbClr val="C7E7F9"/>
      </a:dk2>
      <a:lt2>
        <a:srgbClr val="80B0ED"/>
      </a:lt2>
      <a:accent1>
        <a:srgbClr val="5899DD"/>
      </a:accent1>
      <a:accent2>
        <a:srgbClr val="4864C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30767db-3dda-4dd4-8a4d-097d22cb99d3}" enabled="0" method="" siteId="{c30767db-3dda-4dd4-8a4d-097d22cb99d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8081</TotalTime>
  <Words>1024</Words>
  <Application>Microsoft Office PowerPoint</Application>
  <PresentationFormat>Presentazione su schermo (16:9)</PresentationFormat>
  <Paragraphs>167</Paragraphs>
  <Slides>32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Cambria Math</vt:lpstr>
      <vt:lpstr>Times New Roman</vt:lpstr>
      <vt:lpstr>Days One</vt:lpstr>
      <vt:lpstr>Barlow</vt:lpstr>
      <vt:lpstr>Aptos</vt:lpstr>
      <vt:lpstr>Arial</vt:lpstr>
      <vt:lpstr>Chronic Obstructive Pulmonary Disease (COPD) Case Study by Slidesgo</vt:lpstr>
      <vt:lpstr>Adapting Vision Language Models via parameter-efficient fine-tuning for Multitask Classification of Age, Gender, and Emotion</vt:lpstr>
      <vt:lpstr>Index</vt:lpstr>
      <vt:lpstr>Soft Biometric Recogntion, what and why?</vt:lpstr>
      <vt:lpstr>Our domain, facial attributes </vt:lpstr>
      <vt:lpstr>Our Approach, Vision Language Models</vt:lpstr>
      <vt:lpstr>Hard-Prompting, not good enough:</vt:lpstr>
      <vt:lpstr>01</vt:lpstr>
      <vt:lpstr>Presentazione standard di PowerPoint</vt:lpstr>
      <vt:lpstr>Presentazione standard di PowerPoint</vt:lpstr>
      <vt:lpstr>Presentazione standard di PowerPoint</vt:lpstr>
      <vt:lpstr>Multi-task learning, problems and solutions</vt:lpstr>
      <vt:lpstr>Presentazione standard di PowerPoint</vt:lpstr>
      <vt:lpstr>Presentazione standard di PowerPoint</vt:lpstr>
      <vt:lpstr>Can we go deeper with full fine-tune?</vt:lpstr>
      <vt:lpstr>Parameter Efficient Fine-tune with  Low Rank Adaptation</vt:lpstr>
      <vt:lpstr>Enhancements for LoRA: LoRA+  &amp; DoRA</vt:lpstr>
      <vt:lpstr>Enhancements for LoRA: LoRA+ &amp; DoRA</vt:lpstr>
      <vt:lpstr>Contesto</vt:lpstr>
      <vt:lpstr>PEFT &amp; Multi-task: MTLoRA</vt:lpstr>
      <vt:lpstr>Contesto</vt:lpstr>
      <vt:lpstr>01</vt:lpstr>
      <vt:lpstr>Multi-task Vs. Single-task</vt:lpstr>
      <vt:lpstr>Efficiency Comparison</vt:lpstr>
      <vt:lpstr>Multi-task model detailed results</vt:lpstr>
      <vt:lpstr>Comparison with the state of the art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Dimostratore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Fondamenti di Intelligenza Artificiale</dc:title>
  <cp:lastModifiedBy>ANTONIO SESSA</cp:lastModifiedBy>
  <cp:revision>43</cp:revision>
  <dcterms:modified xsi:type="dcterms:W3CDTF">2025-11-13T18:35:50Z</dcterms:modified>
</cp:coreProperties>
</file>